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5"/>
  </p:notesMasterIdLst>
  <p:sldIdLst>
    <p:sldId id="587" r:id="rId2"/>
    <p:sldId id="769" r:id="rId3"/>
    <p:sldId id="588" r:id="rId4"/>
    <p:sldId id="793" r:id="rId5"/>
    <p:sldId id="794" r:id="rId6"/>
    <p:sldId id="795" r:id="rId7"/>
    <p:sldId id="589" r:id="rId8"/>
    <p:sldId id="590" r:id="rId9"/>
    <p:sldId id="591" r:id="rId10"/>
    <p:sldId id="777" r:id="rId11"/>
    <p:sldId id="667" r:id="rId12"/>
    <p:sldId id="676" r:id="rId13"/>
    <p:sldId id="678" r:id="rId14"/>
    <p:sldId id="695" r:id="rId15"/>
    <p:sldId id="726" r:id="rId16"/>
    <p:sldId id="727" r:id="rId17"/>
    <p:sldId id="753" r:id="rId18"/>
    <p:sldId id="759" r:id="rId19"/>
    <p:sldId id="770" r:id="rId20"/>
    <p:sldId id="771" r:id="rId21"/>
    <p:sldId id="772" r:id="rId22"/>
    <p:sldId id="439" r:id="rId23"/>
    <p:sldId id="441" r:id="rId24"/>
    <p:sldId id="776" r:id="rId25"/>
    <p:sldId id="775" r:id="rId26"/>
    <p:sldId id="774" r:id="rId27"/>
    <p:sldId id="773" r:id="rId28"/>
    <p:sldId id="507" r:id="rId29"/>
    <p:sldId id="508" r:id="rId30"/>
    <p:sldId id="509" r:id="rId31"/>
    <p:sldId id="798" r:id="rId32"/>
    <p:sldId id="796" r:id="rId33"/>
    <p:sldId id="79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91" autoAdjust="0"/>
    <p:restoredTop sz="86258" autoAdjust="0"/>
  </p:normalViewPr>
  <p:slideViewPr>
    <p:cSldViewPr>
      <p:cViewPr varScale="1">
        <p:scale>
          <a:sx n="63" d="100"/>
          <a:sy n="63" d="100"/>
        </p:scale>
        <p:origin x="-1362" y="-108"/>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2" tIns="45716" rIns="91432" bIns="45716" rtlCol="0"/>
          <a:lstStyle>
            <a:lvl1pPr algn="r">
              <a:defRPr sz="1200"/>
            </a:lvl1pPr>
          </a:lstStyle>
          <a:p>
            <a:fld id="{B9F8C1F8-6189-4510-97A3-738F334F7C8F}" type="datetimeFigureOut">
              <a:rPr lang="en-US" smtClean="0"/>
              <a:pPr/>
              <a:t>10/28/2014</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2" tIns="45716" rIns="91432" bIns="45716" rtlCol="0" anchor="b"/>
          <a:lstStyle>
            <a:lvl1pPr algn="r">
              <a:defRPr sz="1200"/>
            </a:lvl1pPr>
          </a:lstStyle>
          <a:p>
            <a:fld id="{C7FD222D-ABEC-4AD1-AEF4-066157BFCD7B}" type="slidenum">
              <a:rPr lang="en-US" smtClean="0"/>
              <a:pPr/>
              <a:t>‹#›</a:t>
            </a:fld>
            <a:endParaRPr lang="en-US"/>
          </a:p>
        </p:txBody>
      </p:sp>
    </p:spTree>
    <p:extLst>
      <p:ext uri="{BB962C8B-B14F-4D97-AF65-F5344CB8AC3E}">
        <p14:creationId xmlns:p14="http://schemas.microsoft.com/office/powerpoint/2010/main" val="105083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a:t>
            </a:r>
            <a:r>
              <a:rPr lang="en-US" baseline="0" dirty="0" smtClean="0"/>
              <a:t> </a:t>
            </a:r>
            <a:r>
              <a:rPr lang="en-US" dirty="0" smtClean="0"/>
              <a:t>We are an</a:t>
            </a:r>
            <a:r>
              <a:rPr lang="en-US" baseline="0" dirty="0" smtClean="0"/>
              <a:t> SCC strike team, a 2 member crew, recently 3 member. (shout out to </a:t>
            </a:r>
            <a:r>
              <a:rPr lang="en-US" baseline="0" dirty="0" err="1" smtClean="0"/>
              <a:t>Cbizz</a:t>
            </a:r>
            <a:r>
              <a:rPr lang="en-US" baseline="0" dirty="0" smtClean="0"/>
              <a:t>). I started with the Southwest Conservation Corp this June and studied and received a state licensure as a Qualified Supervisor to treat invasive species. In July, we transitioned to Rapid Monitoring. Kristin joined the team in September as we transitioned to secondary weeds treatments and maintenance along the Dolores river with the </a:t>
            </a:r>
            <a:r>
              <a:rPr lang="en-US" baseline="0" dirty="0" err="1" smtClean="0"/>
              <a:t>Tres</a:t>
            </a:r>
            <a:r>
              <a:rPr lang="en-US" baseline="0" dirty="0" smtClean="0"/>
              <a:t> Rios BLM.</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 2011: Tamarisk cuttings and piles. Very few tamarisk </a:t>
            </a:r>
            <a:r>
              <a:rPr lang="en-US" dirty="0" err="1" smtClean="0"/>
              <a:t>resprouts</a:t>
            </a:r>
            <a:r>
              <a:rPr lang="en-US" dirty="0" smtClean="0"/>
              <a:t>. A lot of barren areas</a:t>
            </a:r>
          </a:p>
          <a:p>
            <a:r>
              <a:rPr lang="en-US" dirty="0" smtClean="0"/>
              <a:t>2013: Tamarisk removal filled in heavily with </a:t>
            </a:r>
            <a:r>
              <a:rPr lang="en-US" dirty="0" err="1" smtClean="0"/>
              <a:t>Kochia</a:t>
            </a:r>
            <a:r>
              <a:rPr lang="en-US" dirty="0" smtClean="0"/>
              <a:t> and Russian Knapweed.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2014: Knapweed</a:t>
            </a:r>
            <a:r>
              <a:rPr lang="en-US" baseline="0" dirty="0" smtClean="0"/>
              <a:t> infestation treated.</a:t>
            </a:r>
            <a:endParaRPr lang="en-US" dirty="0" smtClean="0"/>
          </a:p>
        </p:txBody>
      </p:sp>
      <p:sp>
        <p:nvSpPr>
          <p:cNvPr id="4" name="Slide Number Placeholder 3"/>
          <p:cNvSpPr>
            <a:spLocks noGrp="1"/>
          </p:cNvSpPr>
          <p:nvPr>
            <p:ph type="sldNum" sz="quarter" idx="10"/>
          </p:nvPr>
        </p:nvSpPr>
        <p:spPr/>
        <p:txBody>
          <a:bodyPr/>
          <a:lstStyle/>
          <a:p>
            <a:fld id="{C7FD222D-ABEC-4AD1-AEF4-066157BFCD7B}" type="slidenum">
              <a:rPr lang="en-US" smtClean="0"/>
              <a:pPr/>
              <a:t>10</a:t>
            </a:fld>
            <a:endParaRPr lang="en-US"/>
          </a:p>
        </p:txBody>
      </p:sp>
    </p:spTree>
    <p:extLst>
      <p:ext uri="{BB962C8B-B14F-4D97-AF65-F5344CB8AC3E}">
        <p14:creationId xmlns:p14="http://schemas.microsoft.com/office/powerpoint/2010/main" val="338718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 Details on the other sites</a:t>
            </a:r>
            <a:r>
              <a:rPr lang="en-US" baseline="0" dirty="0" smtClean="0"/>
              <a:t> </a:t>
            </a:r>
            <a:r>
              <a:rPr lang="en-US" dirty="0" smtClean="0"/>
              <a:t>and new </a:t>
            </a:r>
            <a:r>
              <a:rPr lang="en-US" dirty="0" err="1" smtClean="0"/>
              <a:t>biocontrol</a:t>
            </a:r>
            <a:r>
              <a:rPr lang="en-US" baseline="0" dirty="0" smtClean="0"/>
              <a:t> sites can be found in the 2014 Rapid Monitoring Reports distributed by the Tamarisk Coalition.</a:t>
            </a:r>
            <a:endParaRPr lang="en-US" dirty="0" smtClean="0"/>
          </a:p>
        </p:txBody>
      </p:sp>
      <p:sp>
        <p:nvSpPr>
          <p:cNvPr id="4" name="Slide Number Placeholder 3"/>
          <p:cNvSpPr>
            <a:spLocks noGrp="1"/>
          </p:cNvSpPr>
          <p:nvPr>
            <p:ph type="sldNum" sz="quarter" idx="10"/>
          </p:nvPr>
        </p:nvSpPr>
        <p:spPr/>
        <p:txBody>
          <a:bodyPr/>
          <a:lstStyle/>
          <a:p>
            <a:fld id="{C7FD222D-ABEC-4AD1-AEF4-066157BFCD7B}" type="slidenum">
              <a:rPr lang="en-US" smtClean="0"/>
              <a:pPr/>
              <a:t>11</a:t>
            </a:fld>
            <a:endParaRPr lang="en-US"/>
          </a:p>
        </p:txBody>
      </p:sp>
    </p:spTree>
    <p:extLst>
      <p:ext uri="{BB962C8B-B14F-4D97-AF65-F5344CB8AC3E}">
        <p14:creationId xmlns:p14="http://schemas.microsoft.com/office/powerpoint/2010/main" val="4075598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12</a:t>
            </a:fld>
            <a:endParaRPr lang="en-US"/>
          </a:p>
        </p:txBody>
      </p:sp>
    </p:spTree>
    <p:extLst>
      <p:ext uri="{BB962C8B-B14F-4D97-AF65-F5344CB8AC3E}">
        <p14:creationId xmlns:p14="http://schemas.microsoft.com/office/powerpoint/2010/main" val="188782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Overall, non-native</a:t>
            </a:r>
            <a:r>
              <a:rPr lang="en-US" baseline="0" dirty="0" smtClean="0"/>
              <a:t> coverage is decreasing through treatments and biological controls. The tamarisk beetle has been active defoliating live tamarisk along this stretch of river. Some new </a:t>
            </a:r>
            <a:r>
              <a:rPr lang="en-US" baseline="0" dirty="0" err="1" smtClean="0"/>
              <a:t>invasives</a:t>
            </a:r>
            <a:r>
              <a:rPr lang="en-US" baseline="0" dirty="0" smtClean="0"/>
              <a:t>  like Siberian elm and pervasive </a:t>
            </a:r>
            <a:r>
              <a:rPr lang="en-US" baseline="0" dirty="0" err="1" smtClean="0"/>
              <a:t>invasives</a:t>
            </a:r>
            <a:r>
              <a:rPr lang="en-US" baseline="0" dirty="0" smtClean="0"/>
              <a:t> (</a:t>
            </a:r>
            <a:r>
              <a:rPr lang="en-US" baseline="0" dirty="0" err="1" smtClean="0"/>
              <a:t>cheatgrass</a:t>
            </a:r>
            <a:r>
              <a:rPr lang="en-US" baseline="0" dirty="0" smtClean="0"/>
              <a:t>, knapweed, </a:t>
            </a:r>
            <a:r>
              <a:rPr lang="en-US" baseline="0" dirty="0" err="1" smtClean="0"/>
              <a:t>kochia</a:t>
            </a:r>
            <a:r>
              <a:rPr lang="en-US" baseline="0" dirty="0" smtClean="0"/>
              <a:t>) were found on the stretch. See 2014 Rapid Monitoring Report for this data.</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13</a:t>
            </a:fld>
            <a:endParaRPr lang="en-US"/>
          </a:p>
        </p:txBody>
      </p:sp>
    </p:spTree>
    <p:extLst>
      <p:ext uri="{BB962C8B-B14F-4D97-AF65-F5344CB8AC3E}">
        <p14:creationId xmlns:p14="http://schemas.microsoft.com/office/powerpoint/2010/main" val="3623624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As</a:t>
            </a:r>
            <a:r>
              <a:rPr lang="en-US" baseline="0" dirty="0" smtClean="0"/>
              <a:t> part of our Rapid Monitoring, we dropped points where there were obvious epicenters of infestations so these areas could be targeted and treated in the future.</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14</a:t>
            </a:fld>
            <a:endParaRPr lang="en-US"/>
          </a:p>
        </p:txBody>
      </p:sp>
    </p:spTree>
    <p:extLst>
      <p:ext uri="{BB962C8B-B14F-4D97-AF65-F5344CB8AC3E}">
        <p14:creationId xmlns:p14="http://schemas.microsoft.com/office/powerpoint/2010/main" val="1374707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We monitored</a:t>
            </a:r>
            <a:r>
              <a:rPr lang="en-US" baseline="0" dirty="0" smtClean="0"/>
              <a:t> the San Miguel river upstream of its confluence with the Dolores River.</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15</a:t>
            </a:fld>
            <a:endParaRPr lang="en-US"/>
          </a:p>
        </p:txBody>
      </p:sp>
    </p:spTree>
    <p:extLst>
      <p:ext uri="{BB962C8B-B14F-4D97-AF65-F5344CB8AC3E}">
        <p14:creationId xmlns:p14="http://schemas.microsoft.com/office/powerpoint/2010/main" val="4245984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Note we: did not map the Siberian elm</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16</a:t>
            </a:fld>
            <a:endParaRPr lang="en-US"/>
          </a:p>
        </p:txBody>
      </p:sp>
    </p:spTree>
    <p:extLst>
      <p:ext uri="{BB962C8B-B14F-4D97-AF65-F5344CB8AC3E}">
        <p14:creationId xmlns:p14="http://schemas.microsoft.com/office/powerpoint/2010/main" val="1704642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Baseline photo points and monitoring data</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17</a:t>
            </a:fld>
            <a:endParaRPr lang="en-US"/>
          </a:p>
        </p:txBody>
      </p:sp>
    </p:spTree>
    <p:extLst>
      <p:ext uri="{BB962C8B-B14F-4D97-AF65-F5344CB8AC3E}">
        <p14:creationId xmlns:p14="http://schemas.microsoft.com/office/powerpoint/2010/main" val="3387175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18</a:t>
            </a:fld>
            <a:endParaRPr lang="en-US"/>
          </a:p>
        </p:txBody>
      </p:sp>
    </p:spTree>
    <p:extLst>
      <p:ext uri="{BB962C8B-B14F-4D97-AF65-F5344CB8AC3E}">
        <p14:creationId xmlns:p14="http://schemas.microsoft.com/office/powerpoint/2010/main" val="4199677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19</a:t>
            </a:fld>
            <a:endParaRPr lang="en-US"/>
          </a:p>
        </p:txBody>
      </p:sp>
    </p:spTree>
    <p:extLst>
      <p:ext uri="{BB962C8B-B14F-4D97-AF65-F5344CB8AC3E}">
        <p14:creationId xmlns:p14="http://schemas.microsoft.com/office/powerpoint/2010/main" val="371949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Our work focused in these 4 BLM territories</a:t>
            </a:r>
            <a:r>
              <a:rPr lang="en-US" baseline="0" dirty="0" smtClean="0"/>
              <a:t> doing Rapid Monitoring, inventory and follow up. Our goal was to assess vegetative status after initial tamarisk removal. We used a new mapping program (</a:t>
            </a:r>
            <a:r>
              <a:rPr lang="en-US" baseline="0" dirty="0" err="1" smtClean="0"/>
              <a:t>MapItFast</a:t>
            </a:r>
            <a:r>
              <a:rPr lang="en-US" baseline="0" dirty="0" smtClean="0"/>
              <a:t>) to collect data about relative canopy cover and presence of native and invasive species. Additionally, we took photos at designated points to show visual progress that has occurred since 2011.</a:t>
            </a:r>
          </a:p>
          <a:p>
            <a:endParaRPr lang="en-US" baseline="0" dirty="0" smtClean="0"/>
          </a:p>
          <a:p>
            <a:r>
              <a:rPr lang="en-US" baseline="0" dirty="0" smtClean="0"/>
              <a:t>S: Another component of this monitoring was follow up to the Cottonwood Suitability Project. We visited the cottonwood sites to determine whether plantings were alive. We watered struggling cottonwoods and tagged cottonwoods with appropriate test pit numbers so data can be analyzed down the road. </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a:t>
            </a:fld>
            <a:endParaRPr lang="en-US"/>
          </a:p>
        </p:txBody>
      </p:sp>
    </p:spTree>
    <p:extLst>
      <p:ext uri="{BB962C8B-B14F-4D97-AF65-F5344CB8AC3E}">
        <p14:creationId xmlns:p14="http://schemas.microsoft.com/office/powerpoint/2010/main" val="3936515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20</a:t>
            </a:fld>
            <a:endParaRPr lang="en-US"/>
          </a:p>
        </p:txBody>
      </p:sp>
    </p:spTree>
    <p:extLst>
      <p:ext uri="{BB962C8B-B14F-4D97-AF65-F5344CB8AC3E}">
        <p14:creationId xmlns:p14="http://schemas.microsoft.com/office/powerpoint/2010/main" val="2419600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21</a:t>
            </a:fld>
            <a:endParaRPr lang="en-US"/>
          </a:p>
        </p:txBody>
      </p:sp>
    </p:spTree>
    <p:extLst>
      <p:ext uri="{BB962C8B-B14F-4D97-AF65-F5344CB8AC3E}">
        <p14:creationId xmlns:p14="http://schemas.microsoft.com/office/powerpoint/2010/main" val="105051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22</a:t>
            </a:fld>
            <a:endParaRPr lang="en-US"/>
          </a:p>
        </p:txBody>
      </p:sp>
    </p:spTree>
    <p:extLst>
      <p:ext uri="{BB962C8B-B14F-4D97-AF65-F5344CB8AC3E}">
        <p14:creationId xmlns:p14="http://schemas.microsoft.com/office/powerpoint/2010/main" val="2523449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23</a:t>
            </a:fld>
            <a:endParaRPr lang="en-US"/>
          </a:p>
        </p:txBody>
      </p:sp>
    </p:spTree>
    <p:extLst>
      <p:ext uri="{BB962C8B-B14F-4D97-AF65-F5344CB8AC3E}">
        <p14:creationId xmlns:p14="http://schemas.microsoft.com/office/powerpoint/2010/main" val="2349129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24</a:t>
            </a:fld>
            <a:endParaRPr lang="en-US"/>
          </a:p>
        </p:txBody>
      </p:sp>
    </p:spTree>
    <p:extLst>
      <p:ext uri="{BB962C8B-B14F-4D97-AF65-F5344CB8AC3E}">
        <p14:creationId xmlns:p14="http://schemas.microsoft.com/office/powerpoint/2010/main" val="1232771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25</a:t>
            </a:fld>
            <a:endParaRPr lang="en-US"/>
          </a:p>
        </p:txBody>
      </p:sp>
    </p:spTree>
    <p:extLst>
      <p:ext uri="{BB962C8B-B14F-4D97-AF65-F5344CB8AC3E}">
        <p14:creationId xmlns:p14="http://schemas.microsoft.com/office/powerpoint/2010/main" val="3946046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26</a:t>
            </a:fld>
            <a:endParaRPr lang="en-US"/>
          </a:p>
        </p:txBody>
      </p:sp>
    </p:spTree>
    <p:extLst>
      <p:ext uri="{BB962C8B-B14F-4D97-AF65-F5344CB8AC3E}">
        <p14:creationId xmlns:p14="http://schemas.microsoft.com/office/powerpoint/2010/main" val="257178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27</a:t>
            </a:fld>
            <a:endParaRPr lang="en-US"/>
          </a:p>
        </p:txBody>
      </p:sp>
    </p:spTree>
    <p:extLst>
      <p:ext uri="{BB962C8B-B14F-4D97-AF65-F5344CB8AC3E}">
        <p14:creationId xmlns:p14="http://schemas.microsoft.com/office/powerpoint/2010/main" val="4044198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28</a:t>
            </a:fld>
            <a:endParaRPr lang="en-US"/>
          </a:p>
        </p:txBody>
      </p:sp>
    </p:spTree>
    <p:extLst>
      <p:ext uri="{BB962C8B-B14F-4D97-AF65-F5344CB8AC3E}">
        <p14:creationId xmlns:p14="http://schemas.microsoft.com/office/powerpoint/2010/main" val="2430675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29</a:t>
            </a:fld>
            <a:endParaRPr lang="en-US"/>
          </a:p>
        </p:txBody>
      </p:sp>
    </p:spTree>
    <p:extLst>
      <p:ext uri="{BB962C8B-B14F-4D97-AF65-F5344CB8AC3E}">
        <p14:creationId xmlns:p14="http://schemas.microsoft.com/office/powerpoint/2010/main" val="236175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In the</a:t>
            </a:r>
            <a:r>
              <a:rPr lang="en-US" baseline="0" dirty="0" smtClean="0"/>
              <a:t> </a:t>
            </a:r>
            <a:r>
              <a:rPr lang="en-US" baseline="0" dirty="0" err="1" smtClean="0"/>
              <a:t>Tres</a:t>
            </a:r>
            <a:r>
              <a:rPr lang="en-US" baseline="0" dirty="0" smtClean="0"/>
              <a:t> Rios BLM, our work focused primarily on rapid monitoring  at these sites. This fall we are treating weeds at Disappointment and Big Gypsum. </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3</a:t>
            </a:fld>
            <a:endParaRPr lang="en-US"/>
          </a:p>
        </p:txBody>
      </p:sp>
    </p:spTree>
    <p:extLst>
      <p:ext uri="{BB962C8B-B14F-4D97-AF65-F5344CB8AC3E}">
        <p14:creationId xmlns:p14="http://schemas.microsoft.com/office/powerpoint/2010/main" val="3343389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Active</a:t>
            </a:r>
            <a:r>
              <a:rPr lang="en-US" baseline="0" dirty="0" smtClean="0"/>
              <a:t> cottonwood plantings done in past years were not found (with the exception of this one dead tree). They weren’t caged or </a:t>
            </a:r>
            <a:r>
              <a:rPr lang="en-US" baseline="0" dirty="0" err="1" smtClean="0"/>
              <a:t>gps’d</a:t>
            </a:r>
            <a:r>
              <a:rPr lang="en-US" baseline="0" dirty="0" smtClean="0"/>
              <a:t> so follow up was difficult.</a:t>
            </a:r>
          </a:p>
          <a:p>
            <a:endParaRPr lang="en-US" baseline="0" dirty="0" smtClean="0"/>
          </a:p>
          <a:p>
            <a:r>
              <a:rPr lang="en-US" baseline="0" dirty="0" smtClean="0"/>
              <a:t>Russian Olive Tree patch was found onsite.</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30</a:t>
            </a:fld>
            <a:endParaRPr lang="en-US"/>
          </a:p>
        </p:txBody>
      </p:sp>
    </p:spTree>
    <p:extLst>
      <p:ext uri="{BB962C8B-B14F-4D97-AF65-F5344CB8AC3E}">
        <p14:creationId xmlns:p14="http://schemas.microsoft.com/office/powerpoint/2010/main" val="3846228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 2011: Russian knapwee</a:t>
            </a:r>
            <a:r>
              <a:rPr lang="en-US" baseline="0" dirty="0" smtClean="0"/>
              <a:t>d field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2013: Russian knapweed field with Defoliated tamarisk </a:t>
            </a:r>
            <a:r>
              <a:rPr lang="en-US" dirty="0" err="1" smtClean="0"/>
              <a:t>resprouts</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2014:</a:t>
            </a:r>
            <a:r>
              <a:rPr lang="en-US" baseline="0" dirty="0" smtClean="0"/>
              <a:t> Defoliated </a:t>
            </a:r>
            <a:r>
              <a:rPr lang="en-US" baseline="0" dirty="0" err="1" smtClean="0"/>
              <a:t>resprouts</a:t>
            </a:r>
            <a:r>
              <a:rPr lang="en-US" baseline="0" dirty="0" smtClean="0"/>
              <a:t> losing density</a:t>
            </a:r>
            <a:endParaRPr lang="en-US" dirty="0" smtClean="0"/>
          </a:p>
        </p:txBody>
      </p:sp>
      <p:sp>
        <p:nvSpPr>
          <p:cNvPr id="4" name="Slide Number Placeholder 3"/>
          <p:cNvSpPr>
            <a:spLocks noGrp="1"/>
          </p:cNvSpPr>
          <p:nvPr>
            <p:ph type="sldNum" sz="quarter" idx="10"/>
          </p:nvPr>
        </p:nvSpPr>
        <p:spPr/>
        <p:txBody>
          <a:bodyPr/>
          <a:lstStyle/>
          <a:p>
            <a:fld id="{C7FD222D-ABEC-4AD1-AEF4-066157BFCD7B}" type="slidenum">
              <a:rPr lang="en-US" smtClean="0"/>
              <a:pPr/>
              <a:t>31</a:t>
            </a:fld>
            <a:endParaRPr lang="en-US"/>
          </a:p>
        </p:txBody>
      </p:sp>
    </p:spTree>
    <p:extLst>
      <p:ext uri="{BB962C8B-B14F-4D97-AF65-F5344CB8AC3E}">
        <p14:creationId xmlns:p14="http://schemas.microsoft.com/office/powerpoint/2010/main" val="3387188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32</a:t>
            </a:fld>
            <a:endParaRPr lang="en-US"/>
          </a:p>
        </p:txBody>
      </p:sp>
    </p:spTree>
    <p:extLst>
      <p:ext uri="{BB962C8B-B14F-4D97-AF65-F5344CB8AC3E}">
        <p14:creationId xmlns:p14="http://schemas.microsoft.com/office/powerpoint/2010/main" val="2365261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Overall, we saw a great amount of progress</a:t>
            </a:r>
            <a:r>
              <a:rPr lang="en-US" baseline="0" dirty="0" smtClean="0"/>
              <a:t> in the total canopy cover occupied by invasive species. Passive </a:t>
            </a:r>
            <a:r>
              <a:rPr lang="en-US" baseline="0" dirty="0" err="1" smtClean="0"/>
              <a:t>revegetation</a:t>
            </a:r>
            <a:r>
              <a:rPr lang="en-US" baseline="0" dirty="0" smtClean="0"/>
              <a:t> by native grasses and forbs </a:t>
            </a:r>
            <a:r>
              <a:rPr lang="en-US" baseline="0" smtClean="0"/>
              <a:t>is occurring </a:t>
            </a:r>
            <a:r>
              <a:rPr lang="en-US" baseline="0" dirty="0" smtClean="0"/>
              <a:t>and tamarisk removal and defoliation has been effective throughout the watershed. </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33</a:t>
            </a:fld>
            <a:endParaRPr lang="en-US"/>
          </a:p>
        </p:txBody>
      </p:sp>
    </p:spTree>
    <p:extLst>
      <p:ext uri="{BB962C8B-B14F-4D97-AF65-F5344CB8AC3E}">
        <p14:creationId xmlns:p14="http://schemas.microsoft.com/office/powerpoint/2010/main" val="3027247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Disappointment</a:t>
            </a:r>
            <a:r>
              <a:rPr lang="en-US" baseline="0" dirty="0" smtClean="0"/>
              <a:t> Creek has considerable impacts on the Dolores River in terms of invasive seed source, fine sediments, and flows. During rapid monitoring, we found…</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4</a:t>
            </a:fld>
            <a:endParaRPr lang="en-US"/>
          </a:p>
        </p:txBody>
      </p:sp>
    </p:spTree>
    <p:extLst>
      <p:ext uri="{BB962C8B-B14F-4D97-AF65-F5344CB8AC3E}">
        <p14:creationId xmlns:p14="http://schemas.microsoft.com/office/powerpoint/2010/main" val="118633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Russian</a:t>
            </a:r>
            <a:r>
              <a:rPr lang="en-US" baseline="0" dirty="0" smtClean="0"/>
              <a:t> Knapweed is a big concern infesting lower and higher banks at an average density of 15%. Disappointment Valley is a large upstream contributor for Knapweed and Tamarisk seeds which is why it was made a priority for fall treatments. With our in-the-field software, we were able to drop points at small infestations, like this Canada Thistle, allowing us to return to this specific infestation for fall treatments.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5</a:t>
            </a:fld>
            <a:endParaRPr lang="en-US"/>
          </a:p>
        </p:txBody>
      </p:sp>
    </p:spTree>
    <p:extLst>
      <p:ext uri="{BB962C8B-B14F-4D97-AF65-F5344CB8AC3E}">
        <p14:creationId xmlns:p14="http://schemas.microsoft.com/office/powerpoint/2010/main" val="36608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 2011: Tamarisk cuttings and defoliated tamarisk in background.</a:t>
            </a:r>
          </a:p>
          <a:p>
            <a:r>
              <a:rPr lang="en-US" dirty="0" smtClean="0"/>
              <a:t>2013: </a:t>
            </a:r>
            <a:r>
              <a:rPr lang="en-US" dirty="0" err="1" smtClean="0"/>
              <a:t>Rabbitbrush</a:t>
            </a:r>
            <a:r>
              <a:rPr lang="en-US" dirty="0" smtClean="0"/>
              <a:t> and tamarisk </a:t>
            </a:r>
            <a:r>
              <a:rPr lang="en-US" dirty="0" err="1" smtClean="0"/>
              <a:t>resprouts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2014: Rabbit brush &amp; scattered </a:t>
            </a:r>
            <a:r>
              <a:rPr lang="en-US" dirty="0" err="1" smtClean="0"/>
              <a:t>phragmite</a:t>
            </a:r>
            <a:r>
              <a:rPr lang="en-US" dirty="0" smtClean="0"/>
              <a:t>, invested with </a:t>
            </a:r>
            <a:r>
              <a:rPr lang="en-US" dirty="0" err="1" smtClean="0"/>
              <a:t>kochia</a:t>
            </a:r>
            <a:r>
              <a:rPr lang="en-US" dirty="0" smtClean="0"/>
              <a:t>. Defoliated tamarisk in background.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7FD222D-ABEC-4AD1-AEF4-066157BFCD7B}" type="slidenum">
              <a:rPr lang="en-US" smtClean="0"/>
              <a:pPr/>
              <a:t>6</a:t>
            </a:fld>
            <a:endParaRPr lang="en-US"/>
          </a:p>
        </p:txBody>
      </p:sp>
    </p:spTree>
    <p:extLst>
      <p:ext uri="{BB962C8B-B14F-4D97-AF65-F5344CB8AC3E}">
        <p14:creationId xmlns:p14="http://schemas.microsoft.com/office/powerpoint/2010/main" val="338718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Big Gypsum was another</a:t>
            </a:r>
            <a:r>
              <a:rPr lang="en-US" baseline="0" dirty="0" smtClean="0"/>
              <a:t> site we monitored and are now following up with secondary weed treatments.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7</a:t>
            </a:fld>
            <a:endParaRPr lang="en-US"/>
          </a:p>
        </p:txBody>
      </p:sp>
    </p:spTree>
    <p:extLst>
      <p:ext uri="{BB962C8B-B14F-4D97-AF65-F5344CB8AC3E}">
        <p14:creationId xmlns:p14="http://schemas.microsoft.com/office/powerpoint/2010/main" val="164608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C7FD222D-ABEC-4AD1-AEF4-066157BFCD7B}" type="slidenum">
              <a:rPr lang="en-US" smtClean="0"/>
              <a:pPr/>
              <a:t>8</a:t>
            </a:fld>
            <a:endParaRPr lang="en-US"/>
          </a:p>
        </p:txBody>
      </p:sp>
    </p:spTree>
    <p:extLst>
      <p:ext uri="{BB962C8B-B14F-4D97-AF65-F5344CB8AC3E}">
        <p14:creationId xmlns:p14="http://schemas.microsoft.com/office/powerpoint/2010/main" val="482660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 2011: Tamarisk cuttings and piles. Very few tamarisk </a:t>
            </a:r>
            <a:r>
              <a:rPr lang="en-US" dirty="0" err="1" smtClean="0"/>
              <a:t>resprouts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2013: Slash piles burned and some </a:t>
            </a:r>
            <a:r>
              <a:rPr lang="en-US" dirty="0" err="1" smtClean="0"/>
              <a:t>Kochia</a:t>
            </a:r>
            <a:r>
              <a:rPr lang="en-US" dirty="0" smtClean="0"/>
              <a:t> growing in . Defoliated tamarisk </a:t>
            </a:r>
            <a:r>
              <a:rPr lang="en-US" dirty="0" err="1" smtClean="0"/>
              <a:t>resprouts</a:t>
            </a:r>
            <a:r>
              <a:rPr lang="en-US" dirty="0" smtClean="0"/>
              <a:t> (right center).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2014: Passive </a:t>
            </a:r>
            <a:r>
              <a:rPr lang="en-US" dirty="0" err="1" smtClean="0"/>
              <a:t>revegetation</a:t>
            </a:r>
            <a:r>
              <a:rPr lang="en-US" dirty="0" smtClean="0"/>
              <a:t> by native grasses and 4-leaf salt bush. Heavy </a:t>
            </a:r>
            <a:r>
              <a:rPr lang="en-US" dirty="0" err="1" smtClean="0"/>
              <a:t>kochia</a:t>
            </a:r>
            <a:r>
              <a:rPr lang="en-US" dirty="0" smtClean="0"/>
              <a:t> population invading burn areas.</a:t>
            </a:r>
          </a:p>
        </p:txBody>
      </p:sp>
      <p:sp>
        <p:nvSpPr>
          <p:cNvPr id="4" name="Slide Number Placeholder 3"/>
          <p:cNvSpPr>
            <a:spLocks noGrp="1"/>
          </p:cNvSpPr>
          <p:nvPr>
            <p:ph type="sldNum" sz="quarter" idx="10"/>
          </p:nvPr>
        </p:nvSpPr>
        <p:spPr/>
        <p:txBody>
          <a:bodyPr/>
          <a:lstStyle/>
          <a:p>
            <a:fld id="{C7FD222D-ABEC-4AD1-AEF4-066157BFCD7B}" type="slidenum">
              <a:rPr lang="en-US" smtClean="0"/>
              <a:pPr/>
              <a:t>9</a:t>
            </a:fld>
            <a:endParaRPr lang="en-US"/>
          </a:p>
        </p:txBody>
      </p:sp>
    </p:spTree>
    <p:extLst>
      <p:ext uri="{BB962C8B-B14F-4D97-AF65-F5344CB8AC3E}">
        <p14:creationId xmlns:p14="http://schemas.microsoft.com/office/powerpoint/2010/main" val="338718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8BD707-D9CF-40AE-B4C6-C98DA3205C09}" type="datetimeFigureOut">
              <a:rPr lang="en-US" smtClean="0"/>
              <a:pPr/>
              <a:t>10/28/2014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D8BD707-D9CF-40AE-B4C6-C98DA3205C09}" type="datetimeFigureOut">
              <a:rPr lang="en-US" smtClean="0"/>
              <a:pPr/>
              <a:t>10/28/2014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10/28/2014</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10/28/2014</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D8BD707-D9CF-40AE-B4C6-C98DA3205C09}" type="datetimeFigureOut">
              <a:rPr lang="en-US" smtClean="0"/>
              <a:pPr/>
              <a:t>10/28/2014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10/28/2014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914400"/>
            <a:ext cx="8686800" cy="1470025"/>
          </a:xfrm>
        </p:spPr>
        <p:txBody>
          <a:bodyPr>
            <a:normAutofit fontScale="90000"/>
          </a:bodyPr>
          <a:lstStyle/>
          <a:p>
            <a:r>
              <a:rPr lang="en-US" b="1" dirty="0" smtClean="0"/>
              <a:t>2014 Dolores river restoration</a:t>
            </a:r>
            <a:br>
              <a:rPr lang="en-US" b="1" dirty="0" smtClean="0"/>
            </a:br>
            <a:r>
              <a:rPr lang="en-US" sz="2600" b="1" dirty="0" smtClean="0"/>
              <a:t>Rapid Monitoring and cottonwood suitability follow up</a:t>
            </a:r>
            <a:endParaRPr lang="en-US" sz="2600" b="1" dirty="0"/>
          </a:p>
        </p:txBody>
      </p:sp>
      <p:sp>
        <p:nvSpPr>
          <p:cNvPr id="3" name="Subtitle 2"/>
          <p:cNvSpPr>
            <a:spLocks noGrp="1"/>
          </p:cNvSpPr>
          <p:nvPr>
            <p:ph type="subTitle" idx="1"/>
          </p:nvPr>
        </p:nvSpPr>
        <p:spPr>
          <a:xfrm>
            <a:off x="800100" y="2743200"/>
            <a:ext cx="7543800" cy="2743200"/>
          </a:xfrm>
        </p:spPr>
        <p:txBody>
          <a:bodyPr>
            <a:normAutofit/>
          </a:bodyPr>
          <a:lstStyle/>
          <a:p>
            <a:endParaRPr lang="en-US" sz="1800" dirty="0" smtClean="0"/>
          </a:p>
          <a:p>
            <a:r>
              <a:rPr lang="en-US" sz="1800" dirty="0"/>
              <a:t>P</a:t>
            </a:r>
            <a:r>
              <a:rPr lang="en-US" sz="1800" dirty="0" smtClean="0"/>
              <a:t>repared for the Dolores River Restoration Partnership by:</a:t>
            </a:r>
          </a:p>
          <a:p>
            <a:r>
              <a:rPr lang="en-US" sz="2400" dirty="0" smtClean="0"/>
              <a:t>Katie Birch &amp; Kristin Maier</a:t>
            </a:r>
          </a:p>
          <a:p>
            <a:r>
              <a:rPr lang="en-US" sz="2000" dirty="0" smtClean="0"/>
              <a:t>October 2014</a:t>
            </a:r>
          </a:p>
          <a:p>
            <a:endParaRPr lang="en-US" sz="1800" dirty="0" smtClean="0"/>
          </a:p>
          <a:p>
            <a:endParaRPr lang="en-US" sz="1800" dirty="0" smtClean="0"/>
          </a:p>
          <a:p>
            <a:endParaRPr lang="en-US" sz="1800" dirty="0" smtClean="0"/>
          </a:p>
          <a:p>
            <a:endParaRPr lang="en-US" sz="1800"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581400"/>
            <a:ext cx="2209800" cy="2209800"/>
          </a:xfrm>
          <a:prstGeom prst="rect">
            <a:avLst/>
          </a:prstGeom>
        </p:spPr>
      </p:pic>
    </p:spTree>
    <p:extLst>
      <p:ext uri="{BB962C8B-B14F-4D97-AF65-F5344CB8AC3E}">
        <p14:creationId xmlns:p14="http://schemas.microsoft.com/office/powerpoint/2010/main" val="682285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8" descr="IMG_0062.jpg"/>
          <p:cNvPicPr>
            <a:picLocks noChangeAspect="1"/>
          </p:cNvPicPr>
          <p:nvPr/>
        </p:nvPicPr>
        <p:blipFill>
          <a:blip r:embed="rId3" cstate="print"/>
          <a:srcRect l="7776" r="7776"/>
          <a:stretch>
            <a:fillRect/>
          </a:stretch>
        </p:blipFill>
        <p:spPr>
          <a:xfrm>
            <a:off x="208788" y="1572873"/>
            <a:ext cx="4058412" cy="2445160"/>
          </a:xfrm>
          <a:prstGeom prst="rect">
            <a:avLst/>
          </a:prstGeom>
        </p:spPr>
      </p:pic>
      <p:sp>
        <p:nvSpPr>
          <p:cNvPr id="3" name="Title 3"/>
          <p:cNvSpPr>
            <a:spLocks noGrp="1"/>
          </p:cNvSpPr>
          <p:nvPr>
            <p:ph type="title"/>
          </p:nvPr>
        </p:nvSpPr>
        <p:spPr>
          <a:xfrm>
            <a:off x="762000" y="17721"/>
            <a:ext cx="6781800" cy="1600200"/>
          </a:xfrm>
        </p:spPr>
        <p:txBody>
          <a:bodyPr>
            <a:normAutofit/>
          </a:bodyPr>
          <a:lstStyle/>
          <a:p>
            <a:pPr algn="ctr"/>
            <a:r>
              <a:rPr lang="en-US" dirty="0" smtClean="0"/>
              <a:t>Big Gypsum Photo Progress</a:t>
            </a:r>
            <a:endParaRPr lang="en-US" dirty="0"/>
          </a:p>
        </p:txBody>
      </p:sp>
      <p:sp>
        <p:nvSpPr>
          <p:cNvPr id="2" name="TextBox 1"/>
          <p:cNvSpPr txBox="1"/>
          <p:nvPr/>
        </p:nvSpPr>
        <p:spPr>
          <a:xfrm>
            <a:off x="457200" y="1905000"/>
            <a:ext cx="1066800" cy="369332"/>
          </a:xfrm>
          <a:prstGeom prst="rect">
            <a:avLst/>
          </a:prstGeom>
          <a:noFill/>
        </p:spPr>
        <p:txBody>
          <a:bodyPr wrap="square" rtlCol="0">
            <a:spAutoFit/>
          </a:bodyPr>
          <a:lstStyle/>
          <a:p>
            <a:r>
              <a:rPr lang="en-US" dirty="0" smtClean="0"/>
              <a:t>2011</a:t>
            </a:r>
            <a:endParaRPr lang="en-US" dirty="0"/>
          </a:p>
        </p:txBody>
      </p:sp>
      <p:pic>
        <p:nvPicPr>
          <p:cNvPr id="16" name="Picture Placeholder 4"/>
          <p:cNvPicPr>
            <a:picLocks noChangeAspect="1"/>
          </p:cNvPicPr>
          <p:nvPr/>
        </p:nvPicPr>
        <p:blipFill>
          <a:blip r:embed="rId4" cstate="print">
            <a:extLst>
              <a:ext uri="{28A0092B-C50C-407E-A947-70E740481C1C}">
                <a14:useLocalDpi xmlns:a14="http://schemas.microsoft.com/office/drawing/2010/main" val="0"/>
              </a:ext>
            </a:extLst>
          </a:blip>
          <a:srcRect t="9842" b="9842"/>
          <a:stretch>
            <a:fillRect/>
          </a:stretch>
        </p:blipFill>
        <p:spPr>
          <a:xfrm>
            <a:off x="2397579" y="3928576"/>
            <a:ext cx="4806039" cy="2895600"/>
          </a:xfrm>
          <a:prstGeom prst="rect">
            <a:avLst/>
          </a:prstGeom>
        </p:spPr>
      </p:pic>
      <p:sp>
        <p:nvSpPr>
          <p:cNvPr id="13" name="TextBox 12"/>
          <p:cNvSpPr txBox="1"/>
          <p:nvPr/>
        </p:nvSpPr>
        <p:spPr>
          <a:xfrm>
            <a:off x="2819400" y="3958702"/>
            <a:ext cx="1066800" cy="369332"/>
          </a:xfrm>
          <a:prstGeom prst="rect">
            <a:avLst/>
          </a:prstGeom>
          <a:noFill/>
        </p:spPr>
        <p:txBody>
          <a:bodyPr wrap="square" rtlCol="0">
            <a:spAutoFit/>
          </a:bodyPr>
          <a:lstStyle/>
          <a:p>
            <a:r>
              <a:rPr lang="en-US" dirty="0" smtClean="0"/>
              <a:t>2014</a:t>
            </a:r>
            <a:endParaRPr lang="en-US" dirty="0"/>
          </a:p>
        </p:txBody>
      </p:sp>
      <p:pic>
        <p:nvPicPr>
          <p:cNvPr id="15" name="Picture Placeholder 2"/>
          <p:cNvPicPr>
            <a:picLocks noChangeAspect="1"/>
          </p:cNvPicPr>
          <p:nvPr/>
        </p:nvPicPr>
        <p:blipFill>
          <a:blip r:embed="rId5" cstate="print">
            <a:extLst>
              <a:ext uri="{28A0092B-C50C-407E-A947-70E740481C1C}">
                <a14:useLocalDpi xmlns:a14="http://schemas.microsoft.com/office/drawing/2010/main" val="0"/>
              </a:ext>
            </a:extLst>
          </a:blip>
          <a:srcRect t="9842" b="9842"/>
          <a:stretch>
            <a:fillRect/>
          </a:stretch>
        </p:blipFill>
        <p:spPr>
          <a:xfrm>
            <a:off x="4495799" y="1720334"/>
            <a:ext cx="4129099" cy="2487749"/>
          </a:xfrm>
          <a:prstGeom prst="rect">
            <a:avLst/>
          </a:prstGeom>
        </p:spPr>
      </p:pic>
      <p:sp>
        <p:nvSpPr>
          <p:cNvPr id="11" name="TextBox 10"/>
          <p:cNvSpPr txBox="1"/>
          <p:nvPr/>
        </p:nvSpPr>
        <p:spPr>
          <a:xfrm>
            <a:off x="4800600" y="1720334"/>
            <a:ext cx="1066800" cy="369332"/>
          </a:xfrm>
          <a:prstGeom prst="rect">
            <a:avLst/>
          </a:prstGeom>
          <a:noFill/>
        </p:spPr>
        <p:txBody>
          <a:bodyPr wrap="square" rtlCol="0">
            <a:spAutoFit/>
          </a:bodyPr>
          <a:lstStyle/>
          <a:p>
            <a:r>
              <a:rPr lang="en-US" dirty="0" smtClean="0"/>
              <a:t>2013</a:t>
            </a:r>
            <a:endParaRPr lang="en-US" dirty="0"/>
          </a:p>
        </p:txBody>
      </p:sp>
    </p:spTree>
    <p:extLst>
      <p:ext uri="{BB962C8B-B14F-4D97-AF65-F5344CB8AC3E}">
        <p14:creationId xmlns:p14="http://schemas.microsoft.com/office/powerpoint/2010/main" val="567181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err="1" smtClean="0"/>
              <a:t>Tres</a:t>
            </a:r>
            <a:r>
              <a:rPr lang="en-US" dirty="0" smtClean="0"/>
              <a:t> Rios </a:t>
            </a:r>
            <a:r>
              <a:rPr lang="en-US" dirty="0" err="1" smtClean="0"/>
              <a:t>Biocontrol</a:t>
            </a:r>
            <a:r>
              <a:rPr lang="en-US" dirty="0" smtClean="0"/>
              <a:t> (Site 2)</a:t>
            </a:r>
            <a:endParaRPr lang="en-US" dirty="0"/>
          </a:p>
        </p:txBody>
      </p:sp>
      <p:sp>
        <p:nvSpPr>
          <p:cNvPr id="7" name="Text Placeholder 6"/>
          <p:cNvSpPr>
            <a:spLocks noGrp="1"/>
          </p:cNvSpPr>
          <p:nvPr>
            <p:ph type="body" idx="2"/>
          </p:nvPr>
        </p:nvSpPr>
        <p:spPr>
          <a:xfrm>
            <a:off x="304800" y="1600200"/>
            <a:ext cx="3733800" cy="1676400"/>
          </a:xfrm>
        </p:spPr>
        <p:txBody>
          <a:bodyPr>
            <a:normAutofit fontScale="85000" lnSpcReduction="10000"/>
          </a:bodyPr>
          <a:lstStyle/>
          <a:p>
            <a:r>
              <a:rPr lang="en-US" dirty="0"/>
              <a:t>BLM Office: </a:t>
            </a:r>
            <a:r>
              <a:rPr lang="en-US" dirty="0" err="1"/>
              <a:t>Tres</a:t>
            </a:r>
            <a:r>
              <a:rPr lang="en-US" dirty="0"/>
              <a:t> Rios (Dolores</a:t>
            </a:r>
            <a:r>
              <a:rPr lang="en-US" dirty="0" smtClean="0"/>
              <a:t>)</a:t>
            </a:r>
            <a:endParaRPr lang="en-US" dirty="0"/>
          </a:p>
          <a:p>
            <a:r>
              <a:rPr lang="en-US" dirty="0" smtClean="0"/>
              <a:t>Driving </a:t>
            </a:r>
            <a:r>
              <a:rPr lang="en-US" dirty="0"/>
              <a:t>from </a:t>
            </a:r>
            <a:r>
              <a:rPr lang="en-US" dirty="0" err="1"/>
              <a:t>Slickrock</a:t>
            </a:r>
            <a:r>
              <a:rPr lang="en-US" dirty="0"/>
              <a:t>, on river right side. Park at top of knob (Windy Point) to hike down old buckboard trail to </a:t>
            </a:r>
            <a:r>
              <a:rPr lang="en-US" dirty="0" smtClean="0"/>
              <a:t>site, cross river near LG1 and then again across from BC site</a:t>
            </a:r>
            <a:endParaRPr lang="en-US" dirty="0"/>
          </a:p>
          <a:p>
            <a:endParaRPr lang="en-US" dirty="0"/>
          </a:p>
        </p:txBody>
      </p:sp>
      <p:pic>
        <p:nvPicPr>
          <p:cNvPr id="8" name="Content Placeholder 6" descr="scan0001.tif"/>
          <p:cNvPicPr>
            <a:picLocks noGrp="1" noChangeAspect="1"/>
          </p:cNvPicPr>
          <p:nvPr>
            <p:ph sz="quarter" idx="1"/>
          </p:nvPr>
        </p:nvPicPr>
        <p:blipFill>
          <a:blip r:embed="rId3" cstate="print"/>
          <a:stretch>
            <a:fillRect/>
          </a:stretch>
        </p:blipFill>
        <p:spPr>
          <a:xfrm>
            <a:off x="4828953" y="1592179"/>
            <a:ext cx="3414842" cy="4419600"/>
          </a:xfrm>
        </p:spPr>
      </p:pic>
      <p:sp>
        <p:nvSpPr>
          <p:cNvPr id="9" name="Oval 8"/>
          <p:cNvSpPr/>
          <p:nvPr/>
        </p:nvSpPr>
        <p:spPr>
          <a:xfrm>
            <a:off x="4800600" y="3429000"/>
            <a:ext cx="1143000" cy="1143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1" name="Straight Connector 10"/>
          <p:cNvCxnSpPr/>
          <p:nvPr/>
        </p:nvCxnSpPr>
        <p:spPr>
          <a:xfrm>
            <a:off x="5486400" y="4114800"/>
            <a:ext cx="7620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943600" y="4800600"/>
            <a:ext cx="1066800" cy="304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BC 2</a:t>
            </a:r>
            <a:endParaRPr lang="en-US" dirty="0">
              <a:solidFill>
                <a:schemeClr val="tx1">
                  <a:lumMod val="95000"/>
                  <a:lumOff val="5000"/>
                </a:schemeClr>
              </a:solidFill>
            </a:endParaRPr>
          </a:p>
        </p:txBody>
      </p:sp>
      <p:sp>
        <p:nvSpPr>
          <p:cNvPr id="14" name="Freeform 13"/>
          <p:cNvSpPr/>
          <p:nvPr/>
        </p:nvSpPr>
        <p:spPr>
          <a:xfrm>
            <a:off x="5185611" y="3801979"/>
            <a:ext cx="409073" cy="373420"/>
          </a:xfrm>
          <a:custGeom>
            <a:avLst/>
            <a:gdLst>
              <a:gd name="connsiteX0" fmla="*/ 409073 w 409073"/>
              <a:gd name="connsiteY0" fmla="*/ 108284 h 373420"/>
              <a:gd name="connsiteX1" fmla="*/ 409073 w 409073"/>
              <a:gd name="connsiteY1" fmla="*/ 108284 h 373420"/>
              <a:gd name="connsiteX2" fmla="*/ 312821 w 409073"/>
              <a:gd name="connsiteY2" fmla="*/ 60158 h 373420"/>
              <a:gd name="connsiteX3" fmla="*/ 276726 w 409073"/>
              <a:gd name="connsiteY3" fmla="*/ 48126 h 373420"/>
              <a:gd name="connsiteX4" fmla="*/ 204536 w 409073"/>
              <a:gd name="connsiteY4" fmla="*/ 0 h 373420"/>
              <a:gd name="connsiteX5" fmla="*/ 144378 w 409073"/>
              <a:gd name="connsiteY5" fmla="*/ 12032 h 373420"/>
              <a:gd name="connsiteX6" fmla="*/ 120315 w 409073"/>
              <a:gd name="connsiteY6" fmla="*/ 48126 h 373420"/>
              <a:gd name="connsiteX7" fmla="*/ 84221 w 409073"/>
              <a:gd name="connsiteY7" fmla="*/ 60158 h 373420"/>
              <a:gd name="connsiteX8" fmla="*/ 36094 w 409073"/>
              <a:gd name="connsiteY8" fmla="*/ 120316 h 373420"/>
              <a:gd name="connsiteX9" fmla="*/ 12031 w 409073"/>
              <a:gd name="connsiteY9" fmla="*/ 192505 h 373420"/>
              <a:gd name="connsiteX10" fmla="*/ 0 w 409073"/>
              <a:gd name="connsiteY10" fmla="*/ 228600 h 373420"/>
              <a:gd name="connsiteX11" fmla="*/ 12031 w 409073"/>
              <a:gd name="connsiteY11" fmla="*/ 360947 h 373420"/>
              <a:gd name="connsiteX12" fmla="*/ 48126 w 409073"/>
              <a:gd name="connsiteY12" fmla="*/ 372979 h 373420"/>
              <a:gd name="connsiteX13" fmla="*/ 120315 w 409073"/>
              <a:gd name="connsiteY13" fmla="*/ 348916 h 373420"/>
              <a:gd name="connsiteX14" fmla="*/ 156410 w 409073"/>
              <a:gd name="connsiteY14" fmla="*/ 324853 h 373420"/>
              <a:gd name="connsiteX15" fmla="*/ 216568 w 409073"/>
              <a:gd name="connsiteY15" fmla="*/ 276726 h 373420"/>
              <a:gd name="connsiteX16" fmla="*/ 240631 w 409073"/>
              <a:gd name="connsiteY16" fmla="*/ 240632 h 373420"/>
              <a:gd name="connsiteX17" fmla="*/ 312821 w 409073"/>
              <a:gd name="connsiteY17" fmla="*/ 204537 h 373420"/>
              <a:gd name="connsiteX18" fmla="*/ 372978 w 409073"/>
              <a:gd name="connsiteY18" fmla="*/ 144379 h 373420"/>
              <a:gd name="connsiteX19" fmla="*/ 409073 w 409073"/>
              <a:gd name="connsiteY19" fmla="*/ 108284 h 37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9073" h="373420">
                <a:moveTo>
                  <a:pt x="409073" y="108284"/>
                </a:moveTo>
                <a:lnTo>
                  <a:pt x="409073" y="108284"/>
                </a:lnTo>
                <a:cubicBezTo>
                  <a:pt x="376989" y="92242"/>
                  <a:pt x="345477" y="75002"/>
                  <a:pt x="312821" y="60158"/>
                </a:cubicBezTo>
                <a:cubicBezTo>
                  <a:pt x="301275" y="54910"/>
                  <a:pt x="286629" y="56049"/>
                  <a:pt x="276726" y="48126"/>
                </a:cubicBezTo>
                <a:cubicBezTo>
                  <a:pt x="201190" y="-12302"/>
                  <a:pt x="315065" y="27633"/>
                  <a:pt x="204536" y="0"/>
                </a:cubicBezTo>
                <a:cubicBezTo>
                  <a:pt x="184483" y="4011"/>
                  <a:pt x="162133" y="1886"/>
                  <a:pt x="144378" y="12032"/>
                </a:cubicBezTo>
                <a:cubicBezTo>
                  <a:pt x="131823" y="19206"/>
                  <a:pt x="131606" y="39093"/>
                  <a:pt x="120315" y="48126"/>
                </a:cubicBezTo>
                <a:cubicBezTo>
                  <a:pt x="110412" y="56049"/>
                  <a:pt x="96252" y="56147"/>
                  <a:pt x="84221" y="60158"/>
                </a:cubicBezTo>
                <a:cubicBezTo>
                  <a:pt x="64219" y="80159"/>
                  <a:pt x="48237" y="92994"/>
                  <a:pt x="36094" y="120316"/>
                </a:cubicBezTo>
                <a:cubicBezTo>
                  <a:pt x="25792" y="143495"/>
                  <a:pt x="20052" y="168442"/>
                  <a:pt x="12031" y="192505"/>
                </a:cubicBezTo>
                <a:lnTo>
                  <a:pt x="0" y="228600"/>
                </a:lnTo>
                <a:cubicBezTo>
                  <a:pt x="4010" y="272716"/>
                  <a:pt x="-1977" y="318923"/>
                  <a:pt x="12031" y="360947"/>
                </a:cubicBezTo>
                <a:cubicBezTo>
                  <a:pt x="16042" y="372979"/>
                  <a:pt x="35521" y="374379"/>
                  <a:pt x="48126" y="372979"/>
                </a:cubicBezTo>
                <a:cubicBezTo>
                  <a:pt x="73336" y="370178"/>
                  <a:pt x="120315" y="348916"/>
                  <a:pt x="120315" y="348916"/>
                </a:cubicBezTo>
                <a:cubicBezTo>
                  <a:pt x="132347" y="340895"/>
                  <a:pt x="145119" y="333886"/>
                  <a:pt x="156410" y="324853"/>
                </a:cubicBezTo>
                <a:cubicBezTo>
                  <a:pt x="242130" y="256276"/>
                  <a:pt x="105472" y="350789"/>
                  <a:pt x="216568" y="276726"/>
                </a:cubicBezTo>
                <a:cubicBezTo>
                  <a:pt x="224589" y="264695"/>
                  <a:pt x="230406" y="250857"/>
                  <a:pt x="240631" y="240632"/>
                </a:cubicBezTo>
                <a:cubicBezTo>
                  <a:pt x="263957" y="217306"/>
                  <a:pt x="283462" y="214323"/>
                  <a:pt x="312821" y="204537"/>
                </a:cubicBezTo>
                <a:cubicBezTo>
                  <a:pt x="354070" y="142662"/>
                  <a:pt x="315687" y="190211"/>
                  <a:pt x="372978" y="144379"/>
                </a:cubicBezTo>
                <a:cubicBezTo>
                  <a:pt x="381836" y="137293"/>
                  <a:pt x="403057" y="114300"/>
                  <a:pt x="409073" y="10828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1" y="1594355"/>
            <a:ext cx="4191000" cy="2706450"/>
          </a:xfrm>
          <a:prstGeom prst="rect">
            <a:avLst/>
          </a:prstGeom>
        </p:spPr>
      </p:pic>
      <p:pic>
        <p:nvPicPr>
          <p:cNvPr id="13" name="Picture Placeholder 4"/>
          <p:cNvPicPr>
            <a:picLocks noChangeAspect="1"/>
          </p:cNvPicPr>
          <p:nvPr/>
        </p:nvPicPr>
        <p:blipFill>
          <a:blip r:embed="rId5" cstate="print">
            <a:extLst>
              <a:ext uri="{28A0092B-C50C-407E-A947-70E740481C1C}">
                <a14:useLocalDpi xmlns:a14="http://schemas.microsoft.com/office/drawing/2010/main" val="0"/>
              </a:ext>
            </a:extLst>
          </a:blip>
          <a:srcRect t="9842" b="9842"/>
          <a:stretch>
            <a:fillRect/>
          </a:stretch>
        </p:blipFill>
        <p:spPr>
          <a:xfrm>
            <a:off x="609600" y="4475893"/>
            <a:ext cx="3791712" cy="2284476"/>
          </a:xfrm>
          <a:prstGeom prst="rect">
            <a:avLst/>
          </a:prstGeom>
        </p:spPr>
      </p:pic>
    </p:spTree>
    <p:extLst>
      <p:ext uri="{BB962C8B-B14F-4D97-AF65-F5344CB8AC3E}">
        <p14:creationId xmlns:p14="http://schemas.microsoft.com/office/powerpoint/2010/main" val="1149694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Uncompahgre BLM Field </a:t>
            </a:r>
            <a:r>
              <a:rPr lang="en-US" sz="4000" dirty="0" smtClean="0"/>
              <a:t>Office</a:t>
            </a:r>
            <a:endParaRPr lang="en-US" sz="4000" dirty="0"/>
          </a:p>
        </p:txBody>
      </p:sp>
      <p:sp>
        <p:nvSpPr>
          <p:cNvPr id="4" name="Content Placeholder 3"/>
          <p:cNvSpPr>
            <a:spLocks noGrp="1"/>
          </p:cNvSpPr>
          <p:nvPr>
            <p:ph sz="quarter" idx="1"/>
          </p:nvPr>
        </p:nvSpPr>
        <p:spPr>
          <a:xfrm>
            <a:off x="4038600" y="1600200"/>
            <a:ext cx="4876799" cy="4495800"/>
          </a:xfrm>
        </p:spPr>
        <p:txBody>
          <a:bodyPr>
            <a:normAutofit fontScale="92500"/>
          </a:bodyPr>
          <a:lstStyle/>
          <a:p>
            <a:pPr lvl="1"/>
            <a:r>
              <a:rPr lang="en-US" dirty="0" smtClean="0"/>
              <a:t>Rapid Monitoring</a:t>
            </a:r>
          </a:p>
          <a:p>
            <a:pPr lvl="2"/>
            <a:r>
              <a:rPr lang="en-US" dirty="0" smtClean="0"/>
              <a:t>Dolores River Rapid Monitoring Stretch </a:t>
            </a:r>
          </a:p>
          <a:p>
            <a:pPr lvl="3"/>
            <a:r>
              <a:rPr lang="en-US" dirty="0" smtClean="0"/>
              <a:t>109A, 109B, 110A,110B, 111A, 111B, 112B</a:t>
            </a:r>
          </a:p>
          <a:p>
            <a:pPr lvl="2"/>
            <a:r>
              <a:rPr lang="en-US" dirty="0" smtClean="0"/>
              <a:t>San Miguel River Monitoring Stretch</a:t>
            </a:r>
          </a:p>
          <a:p>
            <a:pPr lvl="2"/>
            <a:r>
              <a:rPr lang="en-US" dirty="0" err="1" smtClean="0"/>
              <a:t>Biocontrol</a:t>
            </a:r>
            <a:r>
              <a:rPr lang="en-US" dirty="0" smtClean="0"/>
              <a:t> 3 &amp; 4</a:t>
            </a:r>
          </a:p>
          <a:p>
            <a:pPr lvl="1"/>
            <a:r>
              <a:rPr lang="en-US" dirty="0" smtClean="0"/>
              <a:t>Cottonwood Suitability Follow Up</a:t>
            </a:r>
          </a:p>
          <a:p>
            <a:pPr lvl="2"/>
            <a:r>
              <a:rPr lang="en-US" dirty="0" smtClean="0"/>
              <a:t>Boat Ramp</a:t>
            </a:r>
          </a:p>
          <a:p>
            <a:pPr lvl="2"/>
            <a:r>
              <a:rPr lang="en-US" dirty="0" smtClean="0"/>
              <a:t>Bridge Test 1 &amp; 2</a:t>
            </a:r>
          </a:p>
          <a:p>
            <a:pPr lvl="2"/>
            <a:r>
              <a:rPr lang="en-US" dirty="0" smtClean="0"/>
              <a:t>Hwy 141 Test</a:t>
            </a:r>
            <a:endParaRPr lang="en-US" dirty="0"/>
          </a:p>
        </p:txBody>
      </p:sp>
      <p:pic>
        <p:nvPicPr>
          <p:cNvPr id="2050" name="Picture 2" descr="E:\Dolores River Pics\IMG_32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77" y="1645881"/>
            <a:ext cx="3238423" cy="479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518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8686800" cy="2057400"/>
          </a:xfrm>
        </p:spPr>
        <p:txBody>
          <a:bodyPr>
            <a:normAutofit/>
          </a:bodyPr>
          <a:lstStyle/>
          <a:p>
            <a:pPr algn="ctr"/>
            <a:r>
              <a:rPr lang="en-US" sz="3600" dirty="0" smtClean="0"/>
              <a:t>Polygons 109A-112A </a:t>
            </a:r>
            <a:r>
              <a:rPr lang="en-US" sz="2200" dirty="0" smtClean="0"/>
              <a:t>(formerly known in 2012 as the Dolores River (DR) Monitoring Stretch) </a:t>
            </a:r>
            <a:endParaRPr lang="en-US" sz="2200" dirty="0"/>
          </a:p>
        </p:txBody>
      </p:sp>
      <p:sp>
        <p:nvSpPr>
          <p:cNvPr id="8" name="Slide Number Placeholder 7"/>
          <p:cNvSpPr>
            <a:spLocks noGrp="1"/>
          </p:cNvSpPr>
          <p:nvPr>
            <p:ph type="sldNum" sz="quarter" idx="12"/>
          </p:nvPr>
        </p:nvSpPr>
        <p:spPr>
          <a:xfrm>
            <a:off x="76200" y="6210300"/>
            <a:ext cx="457200" cy="457200"/>
          </a:xfrm>
        </p:spPr>
        <p:txBody>
          <a:bodyPr/>
          <a:lstStyle/>
          <a:p>
            <a:fld id="{B6F15528-21DE-4FAA-801E-634DDDAF4B2B}" type="slidenum">
              <a:rPr lang="en-US" smtClean="0"/>
              <a:pPr/>
              <a:t>13</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28" t="2479" r="3369" b="2317"/>
          <a:stretch/>
        </p:blipFill>
        <p:spPr>
          <a:xfrm>
            <a:off x="2362200" y="1562040"/>
            <a:ext cx="3886200" cy="5131630"/>
          </a:xfrm>
          <a:prstGeom prst="rect">
            <a:avLst/>
          </a:prstGeom>
          <a:ln>
            <a:solidFill>
              <a:schemeClr val="tx1"/>
            </a:solidFill>
          </a:ln>
        </p:spPr>
      </p:pic>
    </p:spTree>
    <p:extLst>
      <p:ext uri="{BB962C8B-B14F-4D97-AF65-F5344CB8AC3E}">
        <p14:creationId xmlns:p14="http://schemas.microsoft.com/office/powerpoint/2010/main" val="8454790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75" y="3264286"/>
            <a:ext cx="4419600" cy="3397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5410200"/>
            <a:ext cx="544021" cy="788437"/>
          </a:xfrm>
          <a:prstGeom prst="rect">
            <a:avLst/>
          </a:prstGeom>
        </p:spPr>
      </p:pic>
      <p:cxnSp>
        <p:nvCxnSpPr>
          <p:cNvPr id="7" name="Straight Arrow Connector 6"/>
          <p:cNvCxnSpPr/>
          <p:nvPr/>
        </p:nvCxnSpPr>
        <p:spPr>
          <a:xfrm flipH="1">
            <a:off x="2377575" y="3581400"/>
            <a:ext cx="1432425" cy="1828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724904" y="3276600"/>
            <a:ext cx="1828800" cy="23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110a weed </a:t>
            </a:r>
            <a:r>
              <a:rPr lang="en-US" dirty="0" err="1" smtClean="0">
                <a:solidFill>
                  <a:schemeClr val="tx1"/>
                </a:solidFill>
              </a:rPr>
              <a:t>rk</a:t>
            </a:r>
            <a:endParaRPr lang="en-US" dirty="0">
              <a:solidFill>
                <a:schemeClr val="tx1"/>
              </a:solidFill>
            </a:endParaRPr>
          </a:p>
        </p:txBody>
      </p:sp>
      <p:sp>
        <p:nvSpPr>
          <p:cNvPr id="10" name="Title 3"/>
          <p:cNvSpPr txBox="1">
            <a:spLocks/>
          </p:cNvSpPr>
          <p:nvPr/>
        </p:nvSpPr>
        <p:spPr>
          <a:xfrm>
            <a:off x="0" y="-304800"/>
            <a:ext cx="8382000" cy="2057400"/>
          </a:xfrm>
          <a:prstGeom prst="rect">
            <a:avLst/>
          </a:prstGeom>
        </p:spPr>
        <p:txBody>
          <a:bodyPr vert="horz" anchor="ctr">
            <a:normAutofit/>
          </a:bodyPr>
          <a:lstStyle>
            <a:lvl1pPr algn="l" rtl="0" eaLnBrk="1" latinLnBrk="0" hangingPunct="1">
              <a:spcBef>
                <a:spcPct val="0"/>
              </a:spcBef>
              <a:buNone/>
              <a:defRPr kumimoji="0" sz="4400" b="0" kern="1200">
                <a:solidFill>
                  <a:schemeClr val="tx2"/>
                </a:solidFill>
                <a:latin typeface="+mj-lt"/>
                <a:ea typeface="+mj-ea"/>
                <a:cs typeface="+mj-cs"/>
              </a:defRPr>
            </a:lvl1pPr>
          </a:lstStyle>
          <a:p>
            <a:pPr algn="ctr"/>
            <a:r>
              <a:rPr lang="en-US" sz="3600" dirty="0" smtClean="0"/>
              <a:t>Uncompahgre BLM : Infestation Mappings</a:t>
            </a:r>
            <a:endParaRPr lang="en-US" sz="22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0090" y="1752600"/>
            <a:ext cx="4227664" cy="2900011"/>
          </a:xfrm>
          <a:prstGeom prst="rect">
            <a:avLst/>
          </a:prstGeom>
        </p:spPr>
      </p:pic>
      <p:cxnSp>
        <p:nvCxnSpPr>
          <p:cNvPr id="12" name="Straight Arrow Connector 11"/>
          <p:cNvCxnSpPr/>
          <p:nvPr/>
        </p:nvCxnSpPr>
        <p:spPr>
          <a:xfrm>
            <a:off x="7696200" y="2699084"/>
            <a:ext cx="0" cy="1219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781800" y="2362200"/>
            <a:ext cx="1828800" cy="336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109a weed </a:t>
            </a:r>
            <a:r>
              <a:rPr lang="en-US" dirty="0" err="1" smtClean="0">
                <a:solidFill>
                  <a:schemeClr val="tx1"/>
                </a:solidFill>
              </a:rPr>
              <a:t>wt</a:t>
            </a:r>
            <a:endParaRPr lang="en-US" dirty="0" smtClean="0">
              <a:solidFill>
                <a:schemeClr val="tx1"/>
              </a:solidFill>
            </a:endParaRPr>
          </a:p>
        </p:txBody>
      </p:sp>
    </p:spTree>
    <p:extLst>
      <p:ext uri="{BB962C8B-B14F-4D97-AF65-F5344CB8AC3E}">
        <p14:creationId xmlns:p14="http://schemas.microsoft.com/office/powerpoint/2010/main" val="2061462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763000" cy="838200"/>
          </a:xfrm>
        </p:spPr>
        <p:txBody>
          <a:bodyPr>
            <a:normAutofit/>
          </a:bodyPr>
          <a:lstStyle/>
          <a:p>
            <a:pPr algn="ctr"/>
            <a:r>
              <a:rPr lang="en-US" dirty="0" smtClean="0"/>
              <a:t>San Miguel River</a:t>
            </a:r>
            <a:endParaRPr lang="en-US" dirty="0"/>
          </a:p>
        </p:txBody>
      </p:sp>
      <p:pic>
        <p:nvPicPr>
          <p:cNvPr id="7" name="Content Placeholder 6" descr="scan0001.tif"/>
          <p:cNvPicPr>
            <a:picLocks noGrp="1" noChangeAspect="1"/>
          </p:cNvPicPr>
          <p:nvPr>
            <p:ph sz="quarter" idx="1"/>
          </p:nvPr>
        </p:nvPicPr>
        <p:blipFill>
          <a:blip r:embed="rId3" cstate="print"/>
          <a:stretch>
            <a:fillRect/>
          </a:stretch>
        </p:blipFill>
        <p:spPr>
          <a:xfrm>
            <a:off x="2473476" y="1586023"/>
            <a:ext cx="3962400" cy="2743200"/>
          </a:xfrm>
        </p:spPr>
      </p:pic>
      <p:pic>
        <p:nvPicPr>
          <p:cNvPr id="3074" name="Picture 2" descr="E:\Dolores River Pics\IMG_32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7805" y="4343400"/>
            <a:ext cx="6293742" cy="242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73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2819400"/>
            <a:ext cx="3124200" cy="1600200"/>
          </a:xfrm>
        </p:spPr>
        <p:txBody>
          <a:bodyPr>
            <a:normAutofit fontScale="90000"/>
          </a:bodyPr>
          <a:lstStyle/>
          <a:p>
            <a:pPr algn="ctr"/>
            <a:r>
              <a:rPr lang="en-US" dirty="0" smtClean="0"/>
              <a:t>Insert aerial image PDF here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29" y="1752600"/>
            <a:ext cx="8818143" cy="4724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567" y="4668137"/>
            <a:ext cx="658767" cy="954736"/>
          </a:xfrm>
          <a:prstGeom prst="rect">
            <a:avLst/>
          </a:prstGeom>
        </p:spPr>
      </p:pic>
      <p:cxnSp>
        <p:nvCxnSpPr>
          <p:cNvPr id="10" name="Straight Arrow Connector 9"/>
          <p:cNvCxnSpPr>
            <a:stCxn id="22" idx="1"/>
          </p:cNvCxnSpPr>
          <p:nvPr/>
        </p:nvCxnSpPr>
        <p:spPr>
          <a:xfrm flipH="1">
            <a:off x="3657600" y="3552825"/>
            <a:ext cx="326065" cy="1619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743200" y="2519916"/>
            <a:ext cx="1333500" cy="6995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596538" y="3917166"/>
            <a:ext cx="762000" cy="6477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85374" y="3219450"/>
            <a:ext cx="0" cy="10215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338537" y="4783555"/>
            <a:ext cx="671764" cy="7239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62400" y="2348466"/>
            <a:ext cx="25146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rm_smr_weed_tamarisk1</a:t>
            </a:r>
            <a:endParaRPr lang="en-US" dirty="0">
              <a:solidFill>
                <a:schemeClr val="tx1"/>
              </a:solidFill>
            </a:endParaRPr>
          </a:p>
        </p:txBody>
      </p:sp>
      <p:sp>
        <p:nvSpPr>
          <p:cNvPr id="22" name="Rectangle 21"/>
          <p:cNvSpPr/>
          <p:nvPr/>
        </p:nvSpPr>
        <p:spPr>
          <a:xfrm>
            <a:off x="3983665" y="3390900"/>
            <a:ext cx="2514600"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rm_smr_weed_tamarisk2</a:t>
            </a:r>
            <a:endParaRPr lang="en-US" dirty="0">
              <a:solidFill>
                <a:schemeClr val="tx1"/>
              </a:solidFill>
            </a:endParaRPr>
          </a:p>
        </p:txBody>
      </p:sp>
      <p:sp>
        <p:nvSpPr>
          <p:cNvPr id="23" name="Rectangle 22"/>
          <p:cNvSpPr/>
          <p:nvPr/>
        </p:nvSpPr>
        <p:spPr>
          <a:xfrm>
            <a:off x="2081185" y="4542808"/>
            <a:ext cx="2306053" cy="2506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rm_smr_weed_rotree1</a:t>
            </a:r>
            <a:endParaRPr lang="en-US" dirty="0">
              <a:solidFill>
                <a:schemeClr val="tx1"/>
              </a:solidFill>
            </a:endParaRPr>
          </a:p>
        </p:txBody>
      </p:sp>
      <p:sp>
        <p:nvSpPr>
          <p:cNvPr id="24" name="Rectangle 23"/>
          <p:cNvSpPr/>
          <p:nvPr/>
        </p:nvSpPr>
        <p:spPr>
          <a:xfrm>
            <a:off x="533400" y="3009900"/>
            <a:ext cx="19050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rm_smr_weed_rk1</a:t>
            </a:r>
            <a:endParaRPr lang="en-US" dirty="0">
              <a:solidFill>
                <a:schemeClr val="tx1"/>
              </a:solidFill>
            </a:endParaRPr>
          </a:p>
        </p:txBody>
      </p:sp>
      <p:sp>
        <p:nvSpPr>
          <p:cNvPr id="25" name="Rectangle 24"/>
          <p:cNvSpPr/>
          <p:nvPr/>
        </p:nvSpPr>
        <p:spPr>
          <a:xfrm>
            <a:off x="966258" y="5507456"/>
            <a:ext cx="2229854" cy="429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rm_smr_weed_kochia1</a:t>
            </a:r>
            <a:endParaRPr lang="en-US" dirty="0">
              <a:solidFill>
                <a:schemeClr val="tx1"/>
              </a:solidFill>
            </a:endParaRPr>
          </a:p>
        </p:txBody>
      </p:sp>
      <p:sp>
        <p:nvSpPr>
          <p:cNvPr id="16" name="Title 3"/>
          <p:cNvSpPr txBox="1">
            <a:spLocks/>
          </p:cNvSpPr>
          <p:nvPr/>
        </p:nvSpPr>
        <p:spPr>
          <a:xfrm>
            <a:off x="381000" y="228600"/>
            <a:ext cx="8763000" cy="838200"/>
          </a:xfrm>
          <a:prstGeom prst="rect">
            <a:avLst/>
          </a:prstGeom>
        </p:spPr>
        <p:txBody>
          <a:bodyPr vert="horz" anchor="ctr">
            <a:normAutofit fontScale="92500"/>
          </a:bodyPr>
          <a:lstStyle>
            <a:lvl1pPr algn="l" rtl="0" eaLnBrk="1" latinLnBrk="0" hangingPunct="1">
              <a:spcBef>
                <a:spcPct val="0"/>
              </a:spcBef>
              <a:buNone/>
              <a:defRPr kumimoji="0" sz="4400" b="0" kern="1200">
                <a:solidFill>
                  <a:schemeClr val="tx2"/>
                </a:solidFill>
                <a:latin typeface="+mj-lt"/>
                <a:ea typeface="+mj-ea"/>
                <a:cs typeface="+mj-cs"/>
              </a:defRPr>
            </a:lvl1pPr>
          </a:lstStyle>
          <a:p>
            <a:pPr algn="ctr"/>
            <a:r>
              <a:rPr lang="en-US" dirty="0" smtClean="0"/>
              <a:t>San Miguel River Mapped Infestations	</a:t>
            </a:r>
            <a:endParaRPr lang="en-US" dirty="0"/>
          </a:p>
        </p:txBody>
      </p:sp>
      <p:sp>
        <p:nvSpPr>
          <p:cNvPr id="18" name="Text Placeholder 5"/>
          <p:cNvSpPr>
            <a:spLocks noGrp="1"/>
          </p:cNvSpPr>
          <p:nvPr>
            <p:ph type="body" idx="2"/>
          </p:nvPr>
        </p:nvSpPr>
        <p:spPr>
          <a:xfrm>
            <a:off x="5064746" y="3917166"/>
            <a:ext cx="3886200" cy="2514600"/>
          </a:xfrm>
        </p:spPr>
        <p:txBody>
          <a:bodyPr>
            <a:normAutofit fontScale="32500" lnSpcReduction="20000"/>
          </a:bodyPr>
          <a:lstStyle/>
          <a:p>
            <a:r>
              <a:rPr lang="en-US" sz="4300" dirty="0" smtClean="0"/>
              <a:t> </a:t>
            </a:r>
            <a:r>
              <a:rPr lang="en-US" sz="4300" dirty="0"/>
              <a:t>Live tamarisk covers approximately 1-4% of this site </a:t>
            </a:r>
          </a:p>
          <a:p>
            <a:r>
              <a:rPr lang="en-US" sz="4300" dirty="0"/>
              <a:t> Siberian elm prevails, covering approximately 1</a:t>
            </a:r>
            <a:r>
              <a:rPr lang="en-US" sz="4300" dirty="0" smtClean="0"/>
              <a:t>-4% </a:t>
            </a:r>
            <a:r>
              <a:rPr lang="en-US" sz="4300" dirty="0"/>
              <a:t>of this site awaiting treatment </a:t>
            </a:r>
          </a:p>
          <a:p>
            <a:r>
              <a:rPr lang="en-US" sz="4300" dirty="0"/>
              <a:t> Russian olive tree found on site </a:t>
            </a:r>
          </a:p>
          <a:p>
            <a:r>
              <a:rPr lang="en-US" sz="4300" dirty="0"/>
              <a:t> Russian knapweed scattered across site in patches at relatively low densities (1</a:t>
            </a:r>
            <a:r>
              <a:rPr lang="en-US" sz="4300" dirty="0" smtClean="0"/>
              <a:t>-4%</a:t>
            </a:r>
            <a:r>
              <a:rPr lang="en-US" sz="4300" dirty="0"/>
              <a:t>) </a:t>
            </a:r>
          </a:p>
          <a:p>
            <a:endParaRPr lang="en-US" dirty="0" smtClean="0">
              <a:solidFill>
                <a:srgbClr val="FF0000"/>
              </a:solidFill>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1518516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Uncompahgre BLM </a:t>
            </a:r>
            <a:r>
              <a:rPr lang="en-US" dirty="0" err="1" smtClean="0"/>
              <a:t>Biocontrol</a:t>
            </a:r>
            <a:r>
              <a:rPr lang="en-US" dirty="0" smtClean="0"/>
              <a:t> Site 3</a:t>
            </a:r>
            <a:endParaRPr lang="en-US" dirty="0"/>
          </a:p>
        </p:txBody>
      </p:sp>
      <p:sp>
        <p:nvSpPr>
          <p:cNvPr id="8" name="Text Placeholder 7"/>
          <p:cNvSpPr>
            <a:spLocks noGrp="1"/>
          </p:cNvSpPr>
          <p:nvPr>
            <p:ph type="body" idx="2"/>
          </p:nvPr>
        </p:nvSpPr>
        <p:spPr>
          <a:xfrm>
            <a:off x="762000" y="1761460"/>
            <a:ext cx="2590800" cy="1438940"/>
          </a:xfrm>
        </p:spPr>
        <p:txBody>
          <a:bodyPr>
            <a:normAutofit lnSpcReduction="10000"/>
          </a:bodyPr>
          <a:lstStyle/>
          <a:p>
            <a:r>
              <a:rPr lang="en-US" dirty="0" smtClean="0"/>
              <a:t>Access to Uncompahgre </a:t>
            </a:r>
            <a:r>
              <a:rPr lang="en-US" dirty="0" err="1" smtClean="0"/>
              <a:t>Biocontrol</a:t>
            </a:r>
            <a:r>
              <a:rPr lang="en-US" dirty="0" smtClean="0"/>
              <a:t> sites from road  Y11 upstream of confluence</a:t>
            </a:r>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752600"/>
            <a:ext cx="4648201" cy="3352800"/>
          </a:xfrm>
          <a:prstGeom prst="rect">
            <a:avLst/>
          </a:prstGeom>
        </p:spPr>
      </p:pic>
      <p:pic>
        <p:nvPicPr>
          <p:cNvPr id="9" name="Picture Placeholder 5"/>
          <p:cNvPicPr>
            <a:picLocks noChangeAspect="1"/>
          </p:cNvPicPr>
          <p:nvPr/>
        </p:nvPicPr>
        <p:blipFill>
          <a:blip r:embed="rId4" cstate="print">
            <a:extLst>
              <a:ext uri="{28A0092B-C50C-407E-A947-70E740481C1C}">
                <a14:useLocalDpi xmlns:a14="http://schemas.microsoft.com/office/drawing/2010/main" val="0"/>
              </a:ext>
            </a:extLst>
          </a:blip>
          <a:srcRect t="9842" b="9842"/>
          <a:stretch>
            <a:fillRect/>
          </a:stretch>
        </p:blipFill>
        <p:spPr>
          <a:xfrm>
            <a:off x="152400" y="3581400"/>
            <a:ext cx="3791712" cy="2665476"/>
          </a:xfrm>
          <a:prstGeom prst="rect">
            <a:avLst/>
          </a:prstGeom>
        </p:spPr>
      </p:pic>
    </p:spTree>
    <p:extLst>
      <p:ext uri="{BB962C8B-B14F-4D97-AF65-F5344CB8AC3E}">
        <p14:creationId xmlns:p14="http://schemas.microsoft.com/office/powerpoint/2010/main" val="1905483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Uncompahgre BLM </a:t>
            </a:r>
            <a:r>
              <a:rPr lang="en-US" dirty="0" err="1" smtClean="0"/>
              <a:t>Biocontrol</a:t>
            </a:r>
            <a:r>
              <a:rPr lang="en-US" dirty="0" smtClean="0"/>
              <a:t> Site </a:t>
            </a:r>
            <a:r>
              <a:rPr lang="en-US" dirty="0"/>
              <a:t>4</a:t>
            </a:r>
          </a:p>
        </p:txBody>
      </p:sp>
      <p:pic>
        <p:nvPicPr>
          <p:cNvPr id="3" name="Content Placeholder 2"/>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191000" y="1676400"/>
            <a:ext cx="4735285" cy="4419600"/>
          </a:xfrm>
        </p:spPr>
      </p:pic>
      <p:pic>
        <p:nvPicPr>
          <p:cNvPr id="7" name="Picture Placeholder 5"/>
          <p:cNvPicPr>
            <a:picLocks noChangeAspect="1"/>
          </p:cNvPicPr>
          <p:nvPr/>
        </p:nvPicPr>
        <p:blipFill>
          <a:blip r:embed="rId4" cstate="print">
            <a:extLst>
              <a:ext uri="{28A0092B-C50C-407E-A947-70E740481C1C}">
                <a14:useLocalDpi xmlns:a14="http://schemas.microsoft.com/office/drawing/2010/main" val="0"/>
              </a:ext>
            </a:extLst>
          </a:blip>
          <a:srcRect t="9842" b="9842"/>
          <a:stretch>
            <a:fillRect/>
          </a:stretch>
        </p:blipFill>
        <p:spPr>
          <a:xfrm>
            <a:off x="186070" y="4343400"/>
            <a:ext cx="3920717" cy="2362200"/>
          </a:xfrm>
          <a:prstGeom prst="rect">
            <a:avLst/>
          </a:prstGeom>
        </p:spPr>
      </p:pic>
      <p:pic>
        <p:nvPicPr>
          <p:cNvPr id="9" name="Picture Placeholder 5"/>
          <p:cNvPicPr>
            <a:picLocks noChangeAspect="1"/>
          </p:cNvPicPr>
          <p:nvPr/>
        </p:nvPicPr>
        <p:blipFill>
          <a:blip r:embed="rId5" cstate="print">
            <a:extLst>
              <a:ext uri="{28A0092B-C50C-407E-A947-70E740481C1C}">
                <a14:useLocalDpi xmlns:a14="http://schemas.microsoft.com/office/drawing/2010/main" val="0"/>
              </a:ext>
            </a:extLst>
          </a:blip>
          <a:srcRect t="9842" b="9842"/>
          <a:stretch>
            <a:fillRect/>
          </a:stretch>
        </p:blipFill>
        <p:spPr>
          <a:xfrm>
            <a:off x="90338" y="1752600"/>
            <a:ext cx="4038600" cy="2433224"/>
          </a:xfrm>
          <a:prstGeom prst="rect">
            <a:avLst/>
          </a:prstGeom>
        </p:spPr>
      </p:pic>
    </p:spTree>
    <p:extLst>
      <p:ext uri="{BB962C8B-B14F-4D97-AF65-F5344CB8AC3E}">
        <p14:creationId xmlns:p14="http://schemas.microsoft.com/office/powerpoint/2010/main" val="4172339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Uncompahgre </a:t>
            </a:r>
            <a:r>
              <a:rPr lang="en-US" dirty="0"/>
              <a:t>BLM</a:t>
            </a:r>
            <a:br>
              <a:rPr lang="en-US" dirty="0"/>
            </a:br>
            <a:r>
              <a:rPr lang="en-US" dirty="0"/>
              <a:t>Cottonwood Follow Up : </a:t>
            </a:r>
            <a:r>
              <a:rPr lang="en-US" dirty="0" smtClean="0"/>
              <a:t>Boat Ramp</a:t>
            </a: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5715000" y="1752600"/>
            <a:ext cx="3048000" cy="4419600"/>
          </a:xfrm>
        </p:spPr>
        <p:txBody>
          <a:bodyPr/>
          <a:lstStyle/>
          <a:p>
            <a:r>
              <a:rPr lang="en-US" dirty="0"/>
              <a:t>1</a:t>
            </a:r>
            <a:r>
              <a:rPr lang="en-US" dirty="0" smtClean="0"/>
              <a:t> </a:t>
            </a:r>
            <a:r>
              <a:rPr lang="en-US" dirty="0"/>
              <a:t>out of 10 plantings found alive</a:t>
            </a:r>
          </a:p>
          <a:p>
            <a:pPr marL="0" indent="0">
              <a:buNone/>
            </a:pPr>
            <a:endParaRPr lang="en-US" dirty="0"/>
          </a:p>
          <a:p>
            <a:r>
              <a:rPr lang="en-US" dirty="0" smtClean="0"/>
              <a:t>GW depth </a:t>
            </a:r>
          </a:p>
          <a:p>
            <a:pPr marL="0" indent="0">
              <a:buNone/>
            </a:pPr>
            <a:r>
              <a:rPr lang="en-US" dirty="0" smtClean="0"/>
              <a:t>Well 1: 7.7 </a:t>
            </a:r>
            <a:r>
              <a:rPr lang="en-US" dirty="0" err="1" smtClean="0"/>
              <a:t>ft</a:t>
            </a:r>
            <a:endParaRPr lang="en-US" dirty="0" smtClean="0"/>
          </a:p>
          <a:p>
            <a:pPr marL="0" indent="0">
              <a:buNone/>
            </a:pPr>
            <a:r>
              <a:rPr lang="en-US" dirty="0" smtClean="0"/>
              <a:t>Well 2: 10.1 </a:t>
            </a:r>
            <a:r>
              <a:rPr lang="en-US" dirty="0" err="1" smtClean="0"/>
              <a:t>ft</a:t>
            </a:r>
            <a:endParaRPr lang="en-US" dirty="0" smtClean="0"/>
          </a:p>
          <a:p>
            <a:pPr marL="0" indent="0">
              <a:buNone/>
            </a:pP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5261162" cy="447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2802315"/>
            <a:ext cx="914400" cy="307777"/>
          </a:xfrm>
          <a:prstGeom prst="rect">
            <a:avLst/>
          </a:prstGeom>
          <a:noFill/>
        </p:spPr>
        <p:txBody>
          <a:bodyPr wrap="square" rtlCol="0">
            <a:spAutoFit/>
          </a:bodyPr>
          <a:lstStyle/>
          <a:p>
            <a:r>
              <a:rPr lang="en-US" sz="1400" b="1" dirty="0" smtClean="0">
                <a:solidFill>
                  <a:schemeClr val="bg1"/>
                </a:solidFill>
              </a:rPr>
              <a:t>Well</a:t>
            </a:r>
            <a:r>
              <a:rPr lang="en-US" sz="1200" b="1" dirty="0" smtClean="0">
                <a:solidFill>
                  <a:schemeClr val="bg1"/>
                </a:solidFill>
              </a:rPr>
              <a:t> 2</a:t>
            </a:r>
            <a:endParaRPr lang="en-US" sz="1200" b="1" dirty="0">
              <a:solidFill>
                <a:schemeClr val="bg1"/>
              </a:solidFill>
            </a:endParaRPr>
          </a:p>
        </p:txBody>
      </p:sp>
      <p:sp>
        <p:nvSpPr>
          <p:cNvPr id="8" name="TextBox 7"/>
          <p:cNvSpPr txBox="1"/>
          <p:nvPr/>
        </p:nvSpPr>
        <p:spPr>
          <a:xfrm>
            <a:off x="1676400" y="3093645"/>
            <a:ext cx="914400" cy="307777"/>
          </a:xfrm>
          <a:prstGeom prst="rect">
            <a:avLst/>
          </a:prstGeom>
          <a:noFill/>
        </p:spPr>
        <p:txBody>
          <a:bodyPr wrap="square" rtlCol="0">
            <a:spAutoFit/>
          </a:bodyPr>
          <a:lstStyle/>
          <a:p>
            <a:r>
              <a:rPr lang="en-US" sz="1400" b="1" dirty="0" smtClean="0">
                <a:solidFill>
                  <a:schemeClr val="bg1"/>
                </a:solidFill>
              </a:rPr>
              <a:t>Well</a:t>
            </a:r>
            <a:r>
              <a:rPr lang="en-US" sz="1200" b="1" dirty="0" smtClean="0">
                <a:solidFill>
                  <a:schemeClr val="bg1"/>
                </a:solidFill>
              </a:rPr>
              <a:t> 1</a:t>
            </a:r>
            <a:endParaRPr lang="en-US" sz="1200" b="1" dirty="0">
              <a:solidFill>
                <a:schemeClr val="bg1"/>
              </a:solidFill>
            </a:endParaRPr>
          </a:p>
        </p:txBody>
      </p:sp>
      <p:sp>
        <p:nvSpPr>
          <p:cNvPr id="9" name="Rectangle 8"/>
          <p:cNvSpPr/>
          <p:nvPr/>
        </p:nvSpPr>
        <p:spPr>
          <a:xfrm>
            <a:off x="533400" y="5029200"/>
            <a:ext cx="1981200" cy="952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Red</a:t>
            </a:r>
            <a:r>
              <a:rPr lang="en-US" dirty="0" smtClean="0">
                <a:solidFill>
                  <a:schemeClr val="tx1"/>
                </a:solidFill>
              </a:rPr>
              <a:t> = dead</a:t>
            </a:r>
          </a:p>
          <a:p>
            <a:pPr algn="ctr"/>
            <a:r>
              <a:rPr lang="en-US" dirty="0" smtClean="0">
                <a:solidFill>
                  <a:srgbClr val="00B050"/>
                </a:solidFill>
              </a:rPr>
              <a:t>Green</a:t>
            </a:r>
            <a:r>
              <a:rPr lang="en-US" dirty="0" smtClean="0">
                <a:solidFill>
                  <a:schemeClr val="tx1"/>
                </a:solidFill>
              </a:rPr>
              <a:t> = alive</a:t>
            </a:r>
          </a:p>
          <a:p>
            <a:pPr algn="ctr"/>
            <a:r>
              <a:rPr lang="en-US" dirty="0" smtClean="0">
                <a:solidFill>
                  <a:srgbClr val="0070C0"/>
                </a:solidFill>
              </a:rPr>
              <a:t>Blue</a:t>
            </a:r>
            <a:r>
              <a:rPr lang="en-US" dirty="0" smtClean="0">
                <a:solidFill>
                  <a:schemeClr val="tx1"/>
                </a:solidFill>
              </a:rPr>
              <a:t> = GW well</a:t>
            </a:r>
            <a:endParaRPr lang="en-US" dirty="0">
              <a:solidFill>
                <a:schemeClr val="tx1"/>
              </a:solidFill>
            </a:endParaRPr>
          </a:p>
        </p:txBody>
      </p:sp>
    </p:spTree>
    <p:extLst>
      <p:ext uri="{BB962C8B-B14F-4D97-AF65-F5344CB8AC3E}">
        <p14:creationId xmlns:p14="http://schemas.microsoft.com/office/powerpoint/2010/main" val="2660881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76200"/>
            <a:ext cx="4038600" cy="1143000"/>
          </a:xfrm>
        </p:spPr>
        <p:txBody>
          <a:bodyPr>
            <a:normAutofit fontScale="90000"/>
          </a:bodyPr>
          <a:lstStyle/>
          <a:p>
            <a:r>
              <a:rPr lang="en-US" sz="3600" dirty="0" smtClean="0">
                <a:solidFill>
                  <a:schemeClr val="tx1"/>
                </a:solidFill>
              </a:rPr>
              <a:t>2014 Rapid Monitoring and Cottonwood Sites</a:t>
            </a:r>
            <a:endParaRPr lang="en-US" sz="3600" dirty="0">
              <a:solidFill>
                <a:schemeClr val="tx1"/>
              </a:solidFill>
            </a:endParaRPr>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5410200" y="1600200"/>
            <a:ext cx="3352800" cy="2590800"/>
          </a:xfrm>
        </p:spPr>
        <p:txBody>
          <a:bodyPr>
            <a:normAutofit fontScale="92500"/>
          </a:bodyPr>
          <a:lstStyle/>
          <a:p>
            <a:r>
              <a:rPr lang="en-US" dirty="0" smtClean="0"/>
              <a:t>Tres Rios (Dolores) BLM</a:t>
            </a:r>
          </a:p>
          <a:p>
            <a:r>
              <a:rPr lang="en-US" dirty="0" smtClean="0"/>
              <a:t>Uncompahgre BLM </a:t>
            </a:r>
          </a:p>
          <a:p>
            <a:r>
              <a:rPr lang="en-US" dirty="0" smtClean="0"/>
              <a:t>Grand Junction BLM</a:t>
            </a:r>
          </a:p>
          <a:p>
            <a:r>
              <a:rPr lang="en-US" dirty="0" smtClean="0"/>
              <a:t>Moab BLM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 y="152400"/>
            <a:ext cx="4885660" cy="6477000"/>
          </a:xfrm>
          <a:prstGeom prst="rect">
            <a:avLst/>
          </a:prstGeom>
        </p:spPr>
      </p:pic>
      <p:pic>
        <p:nvPicPr>
          <p:cNvPr id="1027" name="Picture 3" descr="E:\Dolores River Pics\IMG_32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190999"/>
            <a:ext cx="3153359" cy="235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435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Uncompahgre </a:t>
            </a:r>
            <a:r>
              <a:rPr lang="en-US" dirty="0"/>
              <a:t>BLM</a:t>
            </a:r>
            <a:br>
              <a:rPr lang="en-US" dirty="0"/>
            </a:br>
            <a:r>
              <a:rPr lang="en-US" dirty="0"/>
              <a:t>Cottonwood Follow Up : </a:t>
            </a:r>
            <a:r>
              <a:rPr lang="en-US" dirty="0" smtClean="0"/>
              <a:t>Bridge Test</a:t>
            </a: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4724400" y="1752600"/>
            <a:ext cx="4038600" cy="4419600"/>
          </a:xfrm>
        </p:spPr>
        <p:txBody>
          <a:bodyPr>
            <a:normAutofit/>
          </a:bodyPr>
          <a:lstStyle/>
          <a:p>
            <a:r>
              <a:rPr lang="en-US" dirty="0"/>
              <a:t>5</a:t>
            </a:r>
            <a:r>
              <a:rPr lang="en-US" dirty="0" smtClean="0"/>
              <a:t> out of 11 plantings found alive</a:t>
            </a:r>
          </a:p>
          <a:p>
            <a:pPr marL="0" indent="0">
              <a:buNone/>
            </a:pPr>
            <a:endParaRPr lang="en-US" dirty="0"/>
          </a:p>
          <a:p>
            <a:r>
              <a:rPr lang="en-US" dirty="0" smtClean="0"/>
              <a:t>GW depth </a:t>
            </a:r>
          </a:p>
          <a:p>
            <a:pPr marL="0" indent="0">
              <a:buNone/>
            </a:pPr>
            <a:r>
              <a:rPr lang="en-US" dirty="0" err="1" smtClean="0"/>
              <a:t>Bridgetest</a:t>
            </a:r>
            <a:r>
              <a:rPr lang="en-US" dirty="0" smtClean="0"/>
              <a:t> well 1: 8.3 </a:t>
            </a:r>
            <a:r>
              <a:rPr lang="en-US" dirty="0" err="1" smtClean="0"/>
              <a:t>ft</a:t>
            </a:r>
            <a:endParaRPr lang="en-US" dirty="0" smtClean="0"/>
          </a:p>
          <a:p>
            <a:pPr marL="0" indent="0">
              <a:buNone/>
            </a:pPr>
            <a:r>
              <a:rPr lang="en-US" dirty="0" err="1" smtClean="0"/>
              <a:t>Bridgetest</a:t>
            </a:r>
            <a:r>
              <a:rPr lang="en-US" dirty="0" smtClean="0"/>
              <a:t> well 2: 7.8 </a:t>
            </a:r>
            <a:r>
              <a:rPr lang="en-US" dirty="0" err="1" smtClean="0"/>
              <a:t>ft</a:t>
            </a:r>
            <a:endParaRPr lang="en-US" dirty="0" smtClean="0"/>
          </a:p>
          <a:p>
            <a:pPr marL="0"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3429000" cy="498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2667000"/>
            <a:ext cx="1257300" cy="646331"/>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2</a:t>
            </a:r>
            <a:endParaRPr lang="en-US" dirty="0">
              <a:solidFill>
                <a:schemeClr val="bg1"/>
              </a:solidFill>
            </a:endParaRPr>
          </a:p>
        </p:txBody>
      </p:sp>
      <p:sp>
        <p:nvSpPr>
          <p:cNvPr id="8" name="TextBox 7"/>
          <p:cNvSpPr txBox="1"/>
          <p:nvPr/>
        </p:nvSpPr>
        <p:spPr>
          <a:xfrm>
            <a:off x="1044648" y="4876800"/>
            <a:ext cx="1469951" cy="369332"/>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1</a:t>
            </a:r>
            <a:endParaRPr lang="en-US" dirty="0">
              <a:solidFill>
                <a:schemeClr val="bg1"/>
              </a:solidFill>
            </a:endParaRPr>
          </a:p>
        </p:txBody>
      </p:sp>
      <p:sp>
        <p:nvSpPr>
          <p:cNvPr id="9" name="Rectangle 8"/>
          <p:cNvSpPr/>
          <p:nvPr/>
        </p:nvSpPr>
        <p:spPr>
          <a:xfrm>
            <a:off x="1779623" y="3222983"/>
            <a:ext cx="1981200" cy="952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Red</a:t>
            </a:r>
            <a:r>
              <a:rPr lang="en-US" dirty="0" smtClean="0">
                <a:solidFill>
                  <a:schemeClr val="tx1"/>
                </a:solidFill>
              </a:rPr>
              <a:t> = dead</a:t>
            </a:r>
          </a:p>
          <a:p>
            <a:pPr algn="ctr"/>
            <a:r>
              <a:rPr lang="en-US" dirty="0" smtClean="0">
                <a:solidFill>
                  <a:srgbClr val="00B050"/>
                </a:solidFill>
              </a:rPr>
              <a:t>Green</a:t>
            </a:r>
            <a:r>
              <a:rPr lang="en-US" dirty="0" smtClean="0">
                <a:solidFill>
                  <a:schemeClr val="tx1"/>
                </a:solidFill>
              </a:rPr>
              <a:t> = alive</a:t>
            </a:r>
          </a:p>
          <a:p>
            <a:pPr algn="ctr"/>
            <a:r>
              <a:rPr lang="en-US" dirty="0" smtClean="0">
                <a:solidFill>
                  <a:srgbClr val="0070C0"/>
                </a:solidFill>
              </a:rPr>
              <a:t>Blue</a:t>
            </a:r>
            <a:r>
              <a:rPr lang="en-US" dirty="0" smtClean="0">
                <a:solidFill>
                  <a:schemeClr val="tx1"/>
                </a:solidFill>
              </a:rPr>
              <a:t> = GW well</a:t>
            </a:r>
            <a:endParaRPr lang="en-US" dirty="0">
              <a:solidFill>
                <a:schemeClr val="tx1"/>
              </a:solidFill>
            </a:endParaRPr>
          </a:p>
        </p:txBody>
      </p:sp>
    </p:spTree>
    <p:extLst>
      <p:ext uri="{BB962C8B-B14F-4D97-AF65-F5344CB8AC3E}">
        <p14:creationId xmlns:p14="http://schemas.microsoft.com/office/powerpoint/2010/main" val="3422024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Uncompahgre </a:t>
            </a:r>
            <a:r>
              <a:rPr lang="en-US" dirty="0"/>
              <a:t>BLM</a:t>
            </a:r>
            <a:br>
              <a:rPr lang="en-US" dirty="0"/>
            </a:br>
            <a:r>
              <a:rPr lang="en-US" dirty="0"/>
              <a:t>Cottonwood Follow Up : </a:t>
            </a:r>
            <a:r>
              <a:rPr lang="en-US" dirty="0" smtClean="0"/>
              <a:t>HWY 141</a:t>
            </a: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5715000" y="1752600"/>
            <a:ext cx="3048000" cy="4419600"/>
          </a:xfrm>
        </p:spPr>
        <p:txBody>
          <a:bodyPr>
            <a:normAutofit fontScale="92500"/>
          </a:bodyPr>
          <a:lstStyle/>
          <a:p>
            <a:r>
              <a:rPr lang="en-US" dirty="0" smtClean="0"/>
              <a:t>3 out of 4 plantings found alive</a:t>
            </a:r>
            <a:endParaRPr lang="en-US" dirty="0"/>
          </a:p>
          <a:p>
            <a:r>
              <a:rPr lang="en-US" dirty="0" smtClean="0"/>
              <a:t>No groundwater monitoring well installed on this site</a:t>
            </a:r>
          </a:p>
          <a:p>
            <a:r>
              <a:rPr lang="en-US" dirty="0" smtClean="0"/>
              <a:t>Cottonwood plantings at this sites were tagged</a:t>
            </a:r>
          </a:p>
          <a:p>
            <a:pPr marL="0" indent="0">
              <a:buNone/>
            </a:pPr>
            <a:endParaRPr lang="en-US" dirty="0"/>
          </a:p>
        </p:txBody>
      </p:sp>
      <p:sp>
        <p:nvSpPr>
          <p:cNvPr id="5" name="TextBox 4"/>
          <p:cNvSpPr txBox="1"/>
          <p:nvPr/>
        </p:nvSpPr>
        <p:spPr>
          <a:xfrm>
            <a:off x="685800" y="2667000"/>
            <a:ext cx="1257300" cy="646331"/>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2</a:t>
            </a:r>
            <a:endParaRPr lang="en-US" dirty="0">
              <a:solidFill>
                <a:schemeClr val="bg1"/>
              </a:solidFill>
            </a:endParaRPr>
          </a:p>
        </p:txBody>
      </p:sp>
      <p:sp>
        <p:nvSpPr>
          <p:cNvPr id="8" name="TextBox 7"/>
          <p:cNvSpPr txBox="1"/>
          <p:nvPr/>
        </p:nvSpPr>
        <p:spPr>
          <a:xfrm>
            <a:off x="1044648" y="4876800"/>
            <a:ext cx="1469951" cy="369332"/>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1</a:t>
            </a:r>
            <a:endParaRPr lang="en-US"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1752600"/>
            <a:ext cx="4761653"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200400" y="2034055"/>
            <a:ext cx="1981200" cy="952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Red</a:t>
            </a:r>
            <a:r>
              <a:rPr lang="en-US" dirty="0" smtClean="0">
                <a:solidFill>
                  <a:schemeClr val="tx1"/>
                </a:solidFill>
              </a:rPr>
              <a:t> = dead</a:t>
            </a:r>
          </a:p>
          <a:p>
            <a:pPr algn="ctr"/>
            <a:r>
              <a:rPr lang="en-US" dirty="0" smtClean="0">
                <a:solidFill>
                  <a:srgbClr val="00B050"/>
                </a:solidFill>
              </a:rPr>
              <a:t>Green</a:t>
            </a:r>
            <a:r>
              <a:rPr lang="en-US" dirty="0" smtClean="0">
                <a:solidFill>
                  <a:schemeClr val="tx1"/>
                </a:solidFill>
              </a:rPr>
              <a:t> = alive</a:t>
            </a:r>
          </a:p>
        </p:txBody>
      </p:sp>
    </p:spTree>
    <p:extLst>
      <p:ext uri="{BB962C8B-B14F-4D97-AF65-F5344CB8AC3E}">
        <p14:creationId xmlns:p14="http://schemas.microsoft.com/office/powerpoint/2010/main" val="1479059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Grand Junction BLM Field Office</a:t>
            </a:r>
            <a:endParaRPr lang="en-US" dirty="0">
              <a:solidFill>
                <a:schemeClr val="tx1"/>
              </a:solidFill>
            </a:endParaRPr>
          </a:p>
        </p:txBody>
      </p:sp>
      <p:sp>
        <p:nvSpPr>
          <p:cNvPr id="4" name="Content Placeholder 3"/>
          <p:cNvSpPr>
            <a:spLocks noGrp="1"/>
          </p:cNvSpPr>
          <p:nvPr>
            <p:ph sz="quarter" idx="1"/>
          </p:nvPr>
        </p:nvSpPr>
        <p:spPr>
          <a:xfrm>
            <a:off x="3657600" y="1752600"/>
            <a:ext cx="5105400" cy="4419600"/>
          </a:xfrm>
        </p:spPr>
        <p:txBody>
          <a:bodyPr>
            <a:normAutofit/>
          </a:bodyPr>
          <a:lstStyle/>
          <a:p>
            <a:r>
              <a:rPr lang="en-US" b="1" dirty="0" smtClean="0"/>
              <a:t>Rapid Monitoring</a:t>
            </a:r>
          </a:p>
          <a:p>
            <a:pPr lvl="1"/>
            <a:r>
              <a:rPr lang="en-US" dirty="0" smtClean="0"/>
              <a:t>Biocontrol 1 </a:t>
            </a:r>
          </a:p>
          <a:p>
            <a:r>
              <a:rPr lang="en-US" b="1" dirty="0" smtClean="0"/>
              <a:t>Cottonwood Follow Up</a:t>
            </a:r>
          </a:p>
          <a:p>
            <a:pPr lvl="1"/>
            <a:r>
              <a:rPr lang="en-US" dirty="0"/>
              <a:t>139NorthRR</a:t>
            </a:r>
          </a:p>
          <a:p>
            <a:pPr lvl="1"/>
            <a:r>
              <a:rPr lang="en-US" dirty="0"/>
              <a:t>OP 2</a:t>
            </a:r>
          </a:p>
          <a:p>
            <a:pPr lvl="1"/>
            <a:r>
              <a:rPr lang="en-US" dirty="0"/>
              <a:t>OP 7</a:t>
            </a:r>
          </a:p>
          <a:p>
            <a:pPr lvl="1"/>
            <a:r>
              <a:rPr lang="en-US" dirty="0" smtClean="0"/>
              <a:t>CCBLM04</a:t>
            </a:r>
          </a:p>
          <a:p>
            <a:pPr marL="365760" lvl="1" indent="0">
              <a:buNone/>
            </a:pPr>
            <a:endParaRPr lang="en-US" dirty="0" smtClean="0"/>
          </a:p>
        </p:txBody>
      </p:sp>
      <p:pic>
        <p:nvPicPr>
          <p:cNvPr id="5" name="Picture Placeholder 6" descr="DRLG 1_1.jpg"/>
          <p:cNvPicPr>
            <a:picLocks noGrp="1" noChangeAspect="1"/>
          </p:cNvPicPr>
          <p:nvPr>
            <p:ph type="pic" idx="4294967295"/>
          </p:nvPr>
        </p:nvPicPr>
        <p:blipFill rotWithShape="1">
          <a:blip r:embed="rId3" cstate="print"/>
          <a:srcRect l="36432" t="54185" r="47389" b="957"/>
          <a:stretch/>
        </p:blipFill>
        <p:spPr>
          <a:xfrm>
            <a:off x="838200" y="1752600"/>
            <a:ext cx="2286000" cy="4482895"/>
          </a:xfrm>
          <a:prstGeom prst="round2SameRect">
            <a:avLst>
              <a:gd name="adj1" fmla="val 930"/>
              <a:gd name="adj2" fmla="val 0"/>
            </a:avLst>
          </a:prstGeom>
        </p:spPr>
      </p:pic>
    </p:spTree>
    <p:extLst>
      <p:ext uri="{BB962C8B-B14F-4D97-AF65-F5344CB8AC3E}">
        <p14:creationId xmlns:p14="http://schemas.microsoft.com/office/powerpoint/2010/main" val="566378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400"/>
            <a:ext cx="8305800" cy="1447800"/>
          </a:xfrm>
        </p:spPr>
        <p:txBody>
          <a:bodyPr>
            <a:normAutofit/>
          </a:bodyPr>
          <a:lstStyle/>
          <a:p>
            <a:pPr algn="ctr"/>
            <a:r>
              <a:rPr lang="en-US" dirty="0" smtClean="0"/>
              <a:t>Grand Junction </a:t>
            </a:r>
            <a:r>
              <a:rPr lang="en-US" dirty="0" err="1" smtClean="0"/>
              <a:t>Biocontrol</a:t>
            </a:r>
            <a:r>
              <a:rPr lang="en-US" dirty="0" smtClean="0"/>
              <a:t> 1</a:t>
            </a:r>
            <a:endParaRPr lang="en-US" dirty="0"/>
          </a:p>
        </p:txBody>
      </p:sp>
      <p:pic>
        <p:nvPicPr>
          <p:cNvPr id="3" name="Content Placeholder 2"/>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57200" y="1752600"/>
            <a:ext cx="4179203" cy="4419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620608"/>
            <a:ext cx="3993719" cy="2647950"/>
          </a:xfrm>
          <a:prstGeom prst="rect">
            <a:avLst/>
          </a:prstGeom>
        </p:spPr>
      </p:pic>
      <p:cxnSp>
        <p:nvCxnSpPr>
          <p:cNvPr id="8" name="Straight Arrow Connector 7"/>
          <p:cNvCxnSpPr/>
          <p:nvPr/>
        </p:nvCxnSpPr>
        <p:spPr>
          <a:xfrm flipH="1">
            <a:off x="7010400" y="3200400"/>
            <a:ext cx="495300" cy="14264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76800" y="1752600"/>
            <a:ext cx="3425869"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Live tamarisk covers approximately 16-30% of site</a:t>
            </a:r>
          </a:p>
          <a:p>
            <a:pPr algn="ctr"/>
            <a:r>
              <a:rPr lang="en-US" dirty="0" smtClean="0">
                <a:solidFill>
                  <a:schemeClr val="tx1"/>
                </a:solidFill>
              </a:rPr>
              <a:t>Russian knapweed scattered across site, density of infested areas approximate 30-50%</a:t>
            </a:r>
            <a:endParaRPr lang="en-US" dirty="0">
              <a:solidFill>
                <a:schemeClr val="tx1"/>
              </a:solidFill>
            </a:endParaRPr>
          </a:p>
        </p:txBody>
      </p:sp>
    </p:spTree>
    <p:extLst>
      <p:ext uri="{BB962C8B-B14F-4D97-AF65-F5344CB8AC3E}">
        <p14:creationId xmlns:p14="http://schemas.microsoft.com/office/powerpoint/2010/main" val="8532122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77200" cy="869950"/>
          </a:xfrm>
        </p:spPr>
        <p:txBody>
          <a:bodyPr>
            <a:normAutofit fontScale="90000"/>
          </a:bodyPr>
          <a:lstStyle/>
          <a:p>
            <a:pPr algn="ctr"/>
            <a:r>
              <a:rPr lang="en-US" dirty="0" smtClean="0"/>
              <a:t>Grand Junction BLM</a:t>
            </a:r>
            <a:br>
              <a:rPr lang="en-US" dirty="0" smtClean="0"/>
            </a:br>
            <a:r>
              <a:rPr lang="en-US" dirty="0" smtClean="0"/>
              <a:t>Cottonwood Follow Up : 139NorthRR</a:t>
            </a: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5410200" y="1676400"/>
            <a:ext cx="3048000" cy="4419600"/>
          </a:xfrm>
        </p:spPr>
        <p:txBody>
          <a:bodyPr>
            <a:normAutofit/>
          </a:bodyPr>
          <a:lstStyle/>
          <a:p>
            <a:r>
              <a:rPr lang="en-US" dirty="0" smtClean="0"/>
              <a:t>2 out of 9 plantings found alive</a:t>
            </a:r>
          </a:p>
          <a:p>
            <a:r>
              <a:rPr lang="en-US" dirty="0" smtClean="0"/>
              <a:t>No groundwater monitoring wells installed on this site</a:t>
            </a:r>
          </a:p>
        </p:txBody>
      </p:sp>
      <p:sp>
        <p:nvSpPr>
          <p:cNvPr id="5" name="TextBox 4"/>
          <p:cNvSpPr txBox="1"/>
          <p:nvPr/>
        </p:nvSpPr>
        <p:spPr>
          <a:xfrm>
            <a:off x="685800" y="2667000"/>
            <a:ext cx="1257300" cy="646331"/>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2</a:t>
            </a:r>
            <a:endParaRPr lang="en-US" dirty="0">
              <a:solidFill>
                <a:schemeClr val="bg1"/>
              </a:solidFill>
            </a:endParaRPr>
          </a:p>
        </p:txBody>
      </p:sp>
      <p:sp>
        <p:nvSpPr>
          <p:cNvPr id="8" name="TextBox 7"/>
          <p:cNvSpPr txBox="1"/>
          <p:nvPr/>
        </p:nvSpPr>
        <p:spPr>
          <a:xfrm>
            <a:off x="1044648" y="4876800"/>
            <a:ext cx="1469951" cy="369332"/>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1</a:t>
            </a:r>
            <a:endParaRPr lang="en-US" dirty="0">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1" y="1676400"/>
            <a:ext cx="4452939" cy="484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895600" y="5556700"/>
            <a:ext cx="1981200" cy="952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Red</a:t>
            </a:r>
            <a:r>
              <a:rPr lang="en-US" dirty="0" smtClean="0">
                <a:solidFill>
                  <a:schemeClr val="tx1"/>
                </a:solidFill>
              </a:rPr>
              <a:t> = dead</a:t>
            </a:r>
          </a:p>
          <a:p>
            <a:pPr algn="ctr"/>
            <a:r>
              <a:rPr lang="en-US" dirty="0" smtClean="0">
                <a:solidFill>
                  <a:srgbClr val="00B050"/>
                </a:solidFill>
              </a:rPr>
              <a:t>Green</a:t>
            </a:r>
            <a:r>
              <a:rPr lang="en-US" dirty="0" smtClean="0">
                <a:solidFill>
                  <a:schemeClr val="tx1"/>
                </a:solidFill>
              </a:rPr>
              <a:t> = alive</a:t>
            </a:r>
          </a:p>
        </p:txBody>
      </p:sp>
    </p:spTree>
    <p:extLst>
      <p:ext uri="{BB962C8B-B14F-4D97-AF65-F5344CB8AC3E}">
        <p14:creationId xmlns:p14="http://schemas.microsoft.com/office/powerpoint/2010/main" val="14556994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116" y="304800"/>
            <a:ext cx="8077200" cy="869950"/>
          </a:xfrm>
        </p:spPr>
        <p:txBody>
          <a:bodyPr>
            <a:normAutofit fontScale="90000"/>
          </a:bodyPr>
          <a:lstStyle/>
          <a:p>
            <a:pPr algn="ctr"/>
            <a:r>
              <a:rPr lang="en-US" dirty="0"/>
              <a:t>Grand Junction BLM</a:t>
            </a:r>
            <a:br>
              <a:rPr lang="en-US" dirty="0"/>
            </a:br>
            <a:r>
              <a:rPr lang="en-US" dirty="0"/>
              <a:t>Cottonwood Follow Up : </a:t>
            </a:r>
            <a:r>
              <a:rPr lang="en-US" dirty="0" smtClean="0"/>
              <a:t>OP2</a:t>
            </a: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5715000" y="1752600"/>
            <a:ext cx="3048000" cy="4419600"/>
          </a:xfrm>
        </p:spPr>
        <p:txBody>
          <a:bodyPr>
            <a:normAutofit fontScale="92500" lnSpcReduction="10000"/>
          </a:bodyPr>
          <a:lstStyle/>
          <a:p>
            <a:r>
              <a:rPr lang="en-US" dirty="0" smtClean="0"/>
              <a:t>0 out of 4 planting found alive</a:t>
            </a:r>
          </a:p>
          <a:p>
            <a:r>
              <a:rPr lang="en-US" dirty="0" smtClean="0"/>
              <a:t>No groundwater monitoring well installed on this site</a:t>
            </a:r>
          </a:p>
          <a:p>
            <a:r>
              <a:rPr lang="en-US" dirty="0" smtClean="0"/>
              <a:t>Caging was tagged with appropriate test pit numbers</a:t>
            </a:r>
            <a:endParaRPr lang="en-US" dirty="0"/>
          </a:p>
        </p:txBody>
      </p:sp>
      <p:sp>
        <p:nvSpPr>
          <p:cNvPr id="5" name="TextBox 4"/>
          <p:cNvSpPr txBox="1"/>
          <p:nvPr/>
        </p:nvSpPr>
        <p:spPr>
          <a:xfrm>
            <a:off x="685800" y="2667000"/>
            <a:ext cx="1257300" cy="646331"/>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2</a:t>
            </a:r>
            <a:endParaRPr lang="en-US" dirty="0">
              <a:solidFill>
                <a:schemeClr val="bg1"/>
              </a:solidFill>
            </a:endParaRPr>
          </a:p>
        </p:txBody>
      </p:sp>
      <p:sp>
        <p:nvSpPr>
          <p:cNvPr id="8" name="TextBox 7"/>
          <p:cNvSpPr txBox="1"/>
          <p:nvPr/>
        </p:nvSpPr>
        <p:spPr>
          <a:xfrm>
            <a:off x="1044648" y="4876800"/>
            <a:ext cx="1469951" cy="369332"/>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1</a:t>
            </a:r>
            <a:endParaRPr lang="en-US"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1" y="1676400"/>
            <a:ext cx="5635041"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33399" y="5061466"/>
            <a:ext cx="1981200" cy="952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Red</a:t>
            </a:r>
            <a:r>
              <a:rPr lang="en-US" dirty="0" smtClean="0">
                <a:solidFill>
                  <a:schemeClr val="tx1"/>
                </a:solidFill>
              </a:rPr>
              <a:t> = dead</a:t>
            </a:r>
          </a:p>
          <a:p>
            <a:pPr algn="ctr"/>
            <a:r>
              <a:rPr lang="en-US" dirty="0" smtClean="0">
                <a:solidFill>
                  <a:srgbClr val="00B050"/>
                </a:solidFill>
              </a:rPr>
              <a:t>Green</a:t>
            </a:r>
            <a:r>
              <a:rPr lang="en-US" dirty="0" smtClean="0">
                <a:solidFill>
                  <a:schemeClr val="tx1"/>
                </a:solidFill>
              </a:rPr>
              <a:t> = alive</a:t>
            </a:r>
          </a:p>
        </p:txBody>
      </p:sp>
    </p:spTree>
    <p:extLst>
      <p:ext uri="{BB962C8B-B14F-4D97-AF65-F5344CB8AC3E}">
        <p14:creationId xmlns:p14="http://schemas.microsoft.com/office/powerpoint/2010/main" val="17939571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Grand Junction BLM</a:t>
            </a:r>
            <a:br>
              <a:rPr lang="en-US" dirty="0"/>
            </a:br>
            <a:r>
              <a:rPr lang="en-US" dirty="0"/>
              <a:t>Cottonwood Follow Up : </a:t>
            </a:r>
            <a:r>
              <a:rPr lang="en-US" dirty="0" smtClean="0"/>
              <a:t>OP7</a:t>
            </a: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5715000" y="1752600"/>
            <a:ext cx="3048000" cy="4419600"/>
          </a:xfrm>
        </p:spPr>
        <p:txBody>
          <a:bodyPr>
            <a:normAutofit fontScale="92500" lnSpcReduction="10000"/>
          </a:bodyPr>
          <a:lstStyle/>
          <a:p>
            <a:r>
              <a:rPr lang="en-US" dirty="0" smtClean="0"/>
              <a:t>2 out of 8 planting found alive</a:t>
            </a:r>
          </a:p>
          <a:p>
            <a:r>
              <a:rPr lang="en-US" dirty="0" smtClean="0"/>
              <a:t>No groundwater monitoring well installed on this site</a:t>
            </a:r>
          </a:p>
          <a:p>
            <a:r>
              <a:rPr lang="en-US" dirty="0"/>
              <a:t>Caging was tagged with appropriate test pit numbers</a:t>
            </a:r>
          </a:p>
        </p:txBody>
      </p:sp>
      <p:sp>
        <p:nvSpPr>
          <p:cNvPr id="5" name="TextBox 4"/>
          <p:cNvSpPr txBox="1"/>
          <p:nvPr/>
        </p:nvSpPr>
        <p:spPr>
          <a:xfrm>
            <a:off x="685800" y="2667000"/>
            <a:ext cx="1257300" cy="646331"/>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2</a:t>
            </a:r>
            <a:endParaRPr lang="en-US" dirty="0">
              <a:solidFill>
                <a:schemeClr val="bg1"/>
              </a:solidFill>
            </a:endParaRPr>
          </a:p>
        </p:txBody>
      </p:sp>
      <p:sp>
        <p:nvSpPr>
          <p:cNvPr id="8" name="TextBox 7"/>
          <p:cNvSpPr txBox="1"/>
          <p:nvPr/>
        </p:nvSpPr>
        <p:spPr>
          <a:xfrm>
            <a:off x="1044648" y="4876800"/>
            <a:ext cx="1469951" cy="369332"/>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1</a:t>
            </a:r>
            <a:endParaRPr lang="en-US"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5191125" cy="4719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65991" y="5410200"/>
            <a:ext cx="1981200" cy="952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Red</a:t>
            </a:r>
            <a:r>
              <a:rPr lang="en-US" dirty="0" smtClean="0">
                <a:solidFill>
                  <a:schemeClr val="tx1"/>
                </a:solidFill>
              </a:rPr>
              <a:t> = dead</a:t>
            </a:r>
          </a:p>
          <a:p>
            <a:pPr algn="ctr"/>
            <a:r>
              <a:rPr lang="en-US" dirty="0" smtClean="0">
                <a:solidFill>
                  <a:srgbClr val="00B050"/>
                </a:solidFill>
              </a:rPr>
              <a:t>Green</a:t>
            </a:r>
            <a:r>
              <a:rPr lang="en-US" dirty="0" smtClean="0">
                <a:solidFill>
                  <a:schemeClr val="tx1"/>
                </a:solidFill>
              </a:rPr>
              <a:t> = alive</a:t>
            </a:r>
          </a:p>
        </p:txBody>
      </p:sp>
    </p:spTree>
    <p:extLst>
      <p:ext uri="{BB962C8B-B14F-4D97-AF65-F5344CB8AC3E}">
        <p14:creationId xmlns:p14="http://schemas.microsoft.com/office/powerpoint/2010/main" val="3574549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Grand Junction BLM</a:t>
            </a:r>
            <a:br>
              <a:rPr lang="en-US" dirty="0"/>
            </a:br>
            <a:r>
              <a:rPr lang="en-US" dirty="0"/>
              <a:t>Cottonwood Follow Up : </a:t>
            </a:r>
            <a:r>
              <a:rPr lang="en-US" dirty="0" smtClean="0"/>
              <a:t>CCBLM04</a:t>
            </a:r>
            <a:endParaRPr lang="en-US" dirty="0"/>
          </a:p>
        </p:txBody>
      </p:sp>
      <p:sp>
        <p:nvSpPr>
          <p:cNvPr id="4" name="Content Placeholder 3"/>
          <p:cNvSpPr>
            <a:spLocks noGrp="1"/>
          </p:cNvSpPr>
          <p:nvPr>
            <p:ph sz="quarter" idx="1"/>
          </p:nvPr>
        </p:nvSpPr>
        <p:spPr>
          <a:xfrm>
            <a:off x="5943600" y="1752600"/>
            <a:ext cx="2819400" cy="4419600"/>
          </a:xfrm>
        </p:spPr>
        <p:txBody>
          <a:bodyPr>
            <a:normAutofit/>
          </a:bodyPr>
          <a:lstStyle/>
          <a:p>
            <a:r>
              <a:rPr lang="en-US" dirty="0"/>
              <a:t>0</a:t>
            </a:r>
            <a:r>
              <a:rPr lang="en-US" dirty="0" smtClean="0"/>
              <a:t> out of 2 plantings found alive</a:t>
            </a:r>
            <a:endParaRPr lang="en-US" dirty="0"/>
          </a:p>
          <a:p>
            <a:r>
              <a:rPr lang="en-US" dirty="0" smtClean="0"/>
              <a:t>No groundwater monitoring well installed on this site</a:t>
            </a:r>
          </a:p>
          <a:p>
            <a:pPr marL="0" indent="0">
              <a:buNone/>
            </a:pPr>
            <a:endParaRPr lang="en-US" dirty="0"/>
          </a:p>
        </p:txBody>
      </p:sp>
      <p:sp>
        <p:nvSpPr>
          <p:cNvPr id="5" name="TextBox 4"/>
          <p:cNvSpPr txBox="1"/>
          <p:nvPr/>
        </p:nvSpPr>
        <p:spPr>
          <a:xfrm>
            <a:off x="685800" y="2667000"/>
            <a:ext cx="1257300" cy="646331"/>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2</a:t>
            </a:r>
            <a:endParaRPr lang="en-US" dirty="0">
              <a:solidFill>
                <a:schemeClr val="bg1"/>
              </a:solidFill>
            </a:endParaRPr>
          </a:p>
        </p:txBody>
      </p:sp>
      <p:sp>
        <p:nvSpPr>
          <p:cNvPr id="8" name="TextBox 7"/>
          <p:cNvSpPr txBox="1"/>
          <p:nvPr/>
        </p:nvSpPr>
        <p:spPr>
          <a:xfrm>
            <a:off x="1044648" y="4876800"/>
            <a:ext cx="1469951" cy="369332"/>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1</a:t>
            </a:r>
            <a:endParaRPr lang="en-US"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5625697"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657600" y="4866536"/>
            <a:ext cx="1981200" cy="952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Red</a:t>
            </a:r>
            <a:r>
              <a:rPr lang="en-US" dirty="0" smtClean="0">
                <a:solidFill>
                  <a:schemeClr val="tx1"/>
                </a:solidFill>
              </a:rPr>
              <a:t> = dead</a:t>
            </a:r>
          </a:p>
          <a:p>
            <a:pPr algn="ctr"/>
            <a:r>
              <a:rPr lang="en-US" dirty="0" smtClean="0">
                <a:solidFill>
                  <a:srgbClr val="00B050"/>
                </a:solidFill>
              </a:rPr>
              <a:t>Green</a:t>
            </a:r>
            <a:r>
              <a:rPr lang="en-US" dirty="0" smtClean="0">
                <a:solidFill>
                  <a:schemeClr val="tx1"/>
                </a:solidFill>
              </a:rPr>
              <a:t> = alive</a:t>
            </a:r>
          </a:p>
        </p:txBody>
      </p:sp>
    </p:spTree>
    <p:extLst>
      <p:ext uri="{BB962C8B-B14F-4D97-AF65-F5344CB8AC3E}">
        <p14:creationId xmlns:p14="http://schemas.microsoft.com/office/powerpoint/2010/main" val="2386150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tx1"/>
                </a:solidFill>
              </a:rPr>
              <a:t>Moab BLM Field Office</a:t>
            </a:r>
            <a:endParaRPr lang="en-US" dirty="0">
              <a:solidFill>
                <a:schemeClr val="tx1"/>
              </a:solidFill>
            </a:endParaRPr>
          </a:p>
        </p:txBody>
      </p:sp>
      <p:sp>
        <p:nvSpPr>
          <p:cNvPr id="4" name="Content Placeholder 3"/>
          <p:cNvSpPr>
            <a:spLocks noGrp="1"/>
          </p:cNvSpPr>
          <p:nvPr>
            <p:ph sz="quarter" idx="1"/>
          </p:nvPr>
        </p:nvSpPr>
        <p:spPr>
          <a:xfrm>
            <a:off x="4495800" y="1752600"/>
            <a:ext cx="4267200" cy="4419600"/>
          </a:xfrm>
        </p:spPr>
        <p:txBody>
          <a:bodyPr>
            <a:normAutofit/>
          </a:bodyPr>
          <a:lstStyle/>
          <a:p>
            <a:r>
              <a:rPr lang="en-US" b="1" dirty="0" smtClean="0"/>
              <a:t>Rapid Monitoring</a:t>
            </a:r>
          </a:p>
          <a:p>
            <a:pPr lvl="1"/>
            <a:r>
              <a:rPr lang="en-US" dirty="0" smtClean="0"/>
              <a:t>MOR1 &amp; 2 merged</a:t>
            </a:r>
          </a:p>
          <a:p>
            <a:pPr lvl="1"/>
            <a:r>
              <a:rPr lang="en-US" dirty="0" smtClean="0"/>
              <a:t>MOR3</a:t>
            </a:r>
          </a:p>
          <a:p>
            <a:pPr lvl="1"/>
            <a:r>
              <a:rPr lang="en-US" dirty="0" smtClean="0"/>
              <a:t>MOR4</a:t>
            </a:r>
          </a:p>
          <a:p>
            <a:pPr lvl="1"/>
            <a:r>
              <a:rPr lang="en-US" dirty="0" smtClean="0"/>
              <a:t>Roberts Bottom 1</a:t>
            </a:r>
          </a:p>
          <a:p>
            <a:pPr lvl="1"/>
            <a:r>
              <a:rPr lang="en-US" dirty="0" smtClean="0"/>
              <a:t>Roberts Bottom 2</a:t>
            </a:r>
          </a:p>
          <a:p>
            <a:r>
              <a:rPr lang="en-US" dirty="0" smtClean="0"/>
              <a:t>Cottonwood Follow Up</a:t>
            </a:r>
          </a:p>
          <a:p>
            <a:pPr lvl="1"/>
            <a:r>
              <a:rPr lang="en-US" dirty="0" smtClean="0"/>
              <a:t>Rio Mesa Research Station</a:t>
            </a:r>
          </a:p>
          <a:p>
            <a:pPr marL="365760" lvl="1" indent="0">
              <a:buNone/>
            </a:pPr>
            <a:endParaRPr lang="en-US" dirty="0" smtClean="0"/>
          </a:p>
        </p:txBody>
      </p:sp>
      <p:pic>
        <p:nvPicPr>
          <p:cNvPr id="4098" name="Picture 2" descr="E:\Dolores River Pics\IMG_33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2057400"/>
            <a:ext cx="4061899" cy="303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628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400"/>
            <a:ext cx="7620000" cy="1600200"/>
          </a:xfrm>
        </p:spPr>
        <p:txBody>
          <a:bodyPr>
            <a:normAutofit/>
          </a:bodyPr>
          <a:lstStyle/>
          <a:p>
            <a:pPr algn="ctr"/>
            <a:r>
              <a:rPr lang="en-US" dirty="0" smtClean="0"/>
              <a:t>Moab BLM : MOR 1 &amp; 2 </a:t>
            </a:r>
            <a:br>
              <a:rPr lang="en-US" dirty="0" smtClean="0"/>
            </a:br>
            <a:endParaRPr lang="en-US" dirty="0"/>
          </a:p>
        </p:txBody>
      </p:sp>
      <p:sp>
        <p:nvSpPr>
          <p:cNvPr id="6" name="Text Placeholder 5"/>
          <p:cNvSpPr>
            <a:spLocks noGrp="1"/>
          </p:cNvSpPr>
          <p:nvPr>
            <p:ph type="body" idx="2"/>
          </p:nvPr>
        </p:nvSpPr>
        <p:spPr>
          <a:xfrm>
            <a:off x="457200" y="1752600"/>
            <a:ext cx="4267200" cy="4724400"/>
          </a:xfrm>
        </p:spPr>
        <p:txBody>
          <a:bodyPr>
            <a:normAutofit fontScale="25000" lnSpcReduction="20000"/>
          </a:bodyPr>
          <a:lstStyle/>
          <a:p>
            <a:r>
              <a:rPr lang="en-US" sz="5600" dirty="0" smtClean="0"/>
              <a:t> </a:t>
            </a:r>
            <a:r>
              <a:rPr lang="en-US" sz="4800" dirty="0"/>
              <a:t>Tamarisk </a:t>
            </a:r>
            <a:r>
              <a:rPr lang="en-US" sz="4800" dirty="0" err="1"/>
              <a:t>resprouts</a:t>
            </a:r>
            <a:r>
              <a:rPr lang="en-US" sz="4800" dirty="0"/>
              <a:t> prevail, covering approximately 16-30% of this site </a:t>
            </a:r>
          </a:p>
          <a:p>
            <a:r>
              <a:rPr lang="en-US" sz="4800" dirty="0"/>
              <a:t> Russian knapweed scattered throughout this site with an average density of 20% but up to 80% in infested areas </a:t>
            </a:r>
          </a:p>
          <a:p>
            <a:r>
              <a:rPr lang="en-US" sz="4800" dirty="0" smtClean="0"/>
              <a:t> </a:t>
            </a:r>
            <a:r>
              <a:rPr lang="en-US" sz="4800" dirty="0"/>
              <a:t>Mature Russian olive tree patch found on east end of </a:t>
            </a:r>
            <a:r>
              <a:rPr lang="en-US" sz="4800" dirty="0" smtClean="0"/>
              <a:t>site</a:t>
            </a:r>
          </a:p>
          <a:p>
            <a:r>
              <a:rPr lang="en-US" sz="4800" b="1" dirty="0" smtClean="0"/>
              <a:t>Passive </a:t>
            </a:r>
            <a:r>
              <a:rPr lang="en-US" sz="4800" b="1" dirty="0" err="1" smtClean="0"/>
              <a:t>Revegetation</a:t>
            </a:r>
            <a:endParaRPr lang="en-US" sz="4800" b="1" dirty="0" smtClean="0"/>
          </a:p>
          <a:p>
            <a:r>
              <a:rPr lang="en-US" sz="4800" dirty="0" smtClean="0"/>
              <a:t>Successful </a:t>
            </a:r>
            <a:r>
              <a:rPr lang="en-US" sz="4800" dirty="0" err="1"/>
              <a:t>revegetation</a:t>
            </a:r>
            <a:r>
              <a:rPr lang="en-US" sz="4800" dirty="0"/>
              <a:t> in weed treatment areas </a:t>
            </a:r>
          </a:p>
          <a:p>
            <a:r>
              <a:rPr lang="en-US" sz="4800" b="1" dirty="0"/>
              <a:t>2014 Progress Reporting Status </a:t>
            </a:r>
            <a:endParaRPr lang="en-US" sz="4800" dirty="0"/>
          </a:p>
          <a:p>
            <a:r>
              <a:rPr lang="en-US" sz="4800" dirty="0"/>
              <a:t> Native/desirable species cover 31-50% of site </a:t>
            </a:r>
          </a:p>
          <a:p>
            <a:r>
              <a:rPr lang="en-US" sz="4800" dirty="0" smtClean="0"/>
              <a:t> </a:t>
            </a:r>
            <a:r>
              <a:rPr lang="en-US" sz="4800" dirty="0"/>
              <a:t>All other non-natives cover 31-50% of site </a:t>
            </a:r>
          </a:p>
          <a:p>
            <a:r>
              <a:rPr lang="en-US" sz="4800" dirty="0"/>
              <a:t> Tamarisk beetle </a:t>
            </a:r>
            <a:r>
              <a:rPr lang="en-US" sz="4800" dirty="0" smtClean="0"/>
              <a:t>left tamarisk </a:t>
            </a:r>
            <a:r>
              <a:rPr lang="en-US" sz="4800" dirty="0"/>
              <a:t>significantly defoliated and with considerable discoloration of leaves </a:t>
            </a:r>
          </a:p>
          <a:p>
            <a:r>
              <a:rPr lang="en-US" sz="4800" dirty="0"/>
              <a:t> Total vegetation canopy cover is more than 75% of site </a:t>
            </a:r>
          </a:p>
        </p:txBody>
      </p:sp>
      <p:pic>
        <p:nvPicPr>
          <p:cNvPr id="7" name="Content Placeholder 6" descr="scan0004.tif"/>
          <p:cNvPicPr>
            <a:picLocks noGrp="1" noChangeAspect="1"/>
          </p:cNvPicPr>
          <p:nvPr>
            <p:ph sz="quarter" idx="1"/>
          </p:nvPr>
        </p:nvPicPr>
        <p:blipFill>
          <a:blip r:embed="rId3" cstate="print"/>
          <a:stretch>
            <a:fillRect/>
          </a:stretch>
        </p:blipFill>
        <p:spPr>
          <a:xfrm>
            <a:off x="5105400" y="1600200"/>
            <a:ext cx="3415299" cy="4419600"/>
          </a:xfrm>
        </p:spPr>
      </p:pic>
      <p:sp>
        <p:nvSpPr>
          <p:cNvPr id="5" name="Oval 4"/>
          <p:cNvSpPr/>
          <p:nvPr/>
        </p:nvSpPr>
        <p:spPr>
          <a:xfrm>
            <a:off x="6096000" y="1981200"/>
            <a:ext cx="2514600" cy="1905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618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7239000" cy="1143000"/>
          </a:xfrm>
        </p:spPr>
        <p:txBody>
          <a:bodyPr>
            <a:normAutofit/>
          </a:bodyPr>
          <a:lstStyle/>
          <a:p>
            <a:r>
              <a:rPr lang="en-US" dirty="0" err="1" smtClean="0">
                <a:solidFill>
                  <a:schemeClr val="tx1"/>
                </a:solidFill>
              </a:rPr>
              <a:t>Tres</a:t>
            </a:r>
            <a:r>
              <a:rPr lang="en-US" dirty="0" smtClean="0">
                <a:solidFill>
                  <a:schemeClr val="tx1"/>
                </a:solidFill>
              </a:rPr>
              <a:t> Rios BLM Field Office</a:t>
            </a:r>
            <a:endParaRPr lang="en-US" dirty="0">
              <a:solidFill>
                <a:schemeClr val="tx1"/>
              </a:solidFill>
            </a:endParaRPr>
          </a:p>
        </p:txBody>
      </p:sp>
      <p:sp>
        <p:nvSpPr>
          <p:cNvPr id="4" name="Content Placeholder 3"/>
          <p:cNvSpPr>
            <a:spLocks noGrp="1"/>
          </p:cNvSpPr>
          <p:nvPr>
            <p:ph sz="quarter" idx="1"/>
          </p:nvPr>
        </p:nvSpPr>
        <p:spPr>
          <a:xfrm>
            <a:off x="5562600" y="1752600"/>
            <a:ext cx="3200400" cy="4724400"/>
          </a:xfrm>
        </p:spPr>
        <p:txBody>
          <a:bodyPr>
            <a:normAutofit fontScale="92500" lnSpcReduction="10000"/>
          </a:bodyPr>
          <a:lstStyle/>
          <a:p>
            <a:r>
              <a:rPr lang="en-US" b="1" dirty="0" smtClean="0"/>
              <a:t>Rapid Monitoring</a:t>
            </a:r>
          </a:p>
          <a:p>
            <a:pPr lvl="1"/>
            <a:r>
              <a:rPr lang="en-US" dirty="0" smtClean="0"/>
              <a:t>Big Gypsum </a:t>
            </a:r>
          </a:p>
          <a:p>
            <a:pPr lvl="1"/>
            <a:r>
              <a:rPr lang="en-US" dirty="0" smtClean="0"/>
              <a:t>Little Glen 1 &amp; 2</a:t>
            </a:r>
          </a:p>
          <a:p>
            <a:pPr lvl="1"/>
            <a:r>
              <a:rPr lang="en-US" dirty="0" smtClean="0"/>
              <a:t>Nicholas Wash </a:t>
            </a:r>
          </a:p>
          <a:p>
            <a:pPr lvl="1"/>
            <a:r>
              <a:rPr lang="en-US" dirty="0" smtClean="0"/>
              <a:t>Disappointment Creek </a:t>
            </a:r>
          </a:p>
          <a:p>
            <a:pPr lvl="1"/>
            <a:r>
              <a:rPr lang="en-US" dirty="0" err="1" smtClean="0"/>
              <a:t>Biocontrol</a:t>
            </a:r>
            <a:r>
              <a:rPr lang="en-US" dirty="0" smtClean="0"/>
              <a:t> Site 2 **Newly established this year</a:t>
            </a:r>
          </a:p>
          <a:p>
            <a:r>
              <a:rPr lang="en-US" dirty="0" smtClean="0"/>
              <a:t>No cottonwood plantings</a:t>
            </a:r>
          </a:p>
        </p:txBody>
      </p:sp>
      <p:pic>
        <p:nvPicPr>
          <p:cNvPr id="8" name="Picture 2" descr="E:\Dolores River Pics\IMG_34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52600"/>
            <a:ext cx="5257800" cy="392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272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2819400"/>
            <a:ext cx="3124200" cy="1600200"/>
          </a:xfrm>
        </p:spPr>
        <p:txBody>
          <a:bodyPr>
            <a:normAutofit fontScale="90000"/>
          </a:bodyPr>
          <a:lstStyle/>
          <a:p>
            <a:pPr algn="ctr"/>
            <a:r>
              <a:rPr lang="en-US" dirty="0" smtClean="0"/>
              <a:t>Insert aerial image PDF here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301" y="1828800"/>
            <a:ext cx="6824536" cy="45901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2747" y="5566071"/>
            <a:ext cx="544021" cy="788437"/>
          </a:xfrm>
          <a:prstGeom prst="rect">
            <a:avLst/>
          </a:prstGeom>
        </p:spPr>
      </p:pic>
      <p:cxnSp>
        <p:nvCxnSpPr>
          <p:cNvPr id="7" name="Straight Arrow Connector 6"/>
          <p:cNvCxnSpPr/>
          <p:nvPr/>
        </p:nvCxnSpPr>
        <p:spPr>
          <a:xfrm flipH="1" flipV="1">
            <a:off x="6086260" y="3113007"/>
            <a:ext cx="457200" cy="914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989521" y="3848100"/>
            <a:ext cx="1353879" cy="1295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313121" y="4991100"/>
            <a:ext cx="27432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rm_mor1mor2_reveg</a:t>
            </a:r>
            <a:endParaRPr lang="en-US" dirty="0">
              <a:solidFill>
                <a:schemeClr val="tx1"/>
              </a:solidFill>
            </a:endParaRPr>
          </a:p>
        </p:txBody>
      </p:sp>
      <p:sp>
        <p:nvSpPr>
          <p:cNvPr id="13" name="Rectangle 12"/>
          <p:cNvSpPr/>
          <p:nvPr/>
        </p:nvSpPr>
        <p:spPr>
          <a:xfrm>
            <a:off x="5705260" y="4007354"/>
            <a:ext cx="225321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rm_mor1_rotree</a:t>
            </a:r>
            <a:endParaRPr lang="en-US" dirty="0">
              <a:solidFill>
                <a:schemeClr val="tx1"/>
              </a:solidFill>
            </a:endParaRPr>
          </a:p>
        </p:txBody>
      </p:sp>
      <p:sp>
        <p:nvSpPr>
          <p:cNvPr id="11" name="Title 3"/>
          <p:cNvSpPr txBox="1">
            <a:spLocks/>
          </p:cNvSpPr>
          <p:nvPr/>
        </p:nvSpPr>
        <p:spPr>
          <a:xfrm>
            <a:off x="304800" y="152400"/>
            <a:ext cx="7620000" cy="1600200"/>
          </a:xfrm>
          <a:prstGeom prst="rect">
            <a:avLst/>
          </a:prstGeom>
        </p:spPr>
        <p:txBody>
          <a:bodyPr vert="horz" anchor="ctr">
            <a:normAutofit/>
          </a:bodyPr>
          <a:lstStyle>
            <a:lvl1pPr algn="l" rtl="0" eaLnBrk="1" latinLnBrk="0" hangingPunct="1">
              <a:spcBef>
                <a:spcPct val="0"/>
              </a:spcBef>
              <a:buNone/>
              <a:defRPr kumimoji="0" sz="4400" b="0" kern="1200">
                <a:solidFill>
                  <a:schemeClr val="tx2"/>
                </a:solidFill>
                <a:latin typeface="+mj-lt"/>
                <a:ea typeface="+mj-ea"/>
                <a:cs typeface="+mj-cs"/>
              </a:defRPr>
            </a:lvl1pPr>
          </a:lstStyle>
          <a:p>
            <a:pPr algn="ctr"/>
            <a:r>
              <a:rPr lang="en-US" dirty="0" smtClean="0"/>
              <a:t>MOR 1 &amp; 2 Mapping</a:t>
            </a:r>
            <a:br>
              <a:rPr lang="en-US" dirty="0" smtClean="0"/>
            </a:br>
            <a:endParaRPr lang="en-US" dirty="0"/>
          </a:p>
        </p:txBody>
      </p:sp>
    </p:spTree>
    <p:extLst>
      <p:ext uri="{BB962C8B-B14F-4D97-AF65-F5344CB8AC3E}">
        <p14:creationId xmlns:p14="http://schemas.microsoft.com/office/powerpoint/2010/main" val="42870927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6" descr="DRRP pic 20.jpg"/>
          <p:cNvPicPr>
            <a:picLocks noChangeAspect="1"/>
          </p:cNvPicPr>
          <p:nvPr/>
        </p:nvPicPr>
        <p:blipFill>
          <a:blip r:embed="rId3" cstate="print"/>
          <a:srcRect l="7776" r="7776"/>
          <a:stretch>
            <a:fillRect/>
          </a:stretch>
        </p:blipFill>
        <p:spPr>
          <a:xfrm>
            <a:off x="76200" y="1677769"/>
            <a:ext cx="4114800" cy="2479134"/>
          </a:xfrm>
          <a:prstGeom prst="rect">
            <a:avLst/>
          </a:prstGeom>
        </p:spPr>
      </p:pic>
      <p:sp>
        <p:nvSpPr>
          <p:cNvPr id="3" name="Title 3"/>
          <p:cNvSpPr>
            <a:spLocks noGrp="1"/>
          </p:cNvSpPr>
          <p:nvPr>
            <p:ph type="title"/>
          </p:nvPr>
        </p:nvSpPr>
        <p:spPr>
          <a:xfrm>
            <a:off x="762000" y="17721"/>
            <a:ext cx="6781800" cy="1600200"/>
          </a:xfrm>
        </p:spPr>
        <p:txBody>
          <a:bodyPr>
            <a:normAutofit/>
          </a:bodyPr>
          <a:lstStyle/>
          <a:p>
            <a:pPr algn="ctr"/>
            <a:r>
              <a:rPr lang="en-US" dirty="0" smtClean="0"/>
              <a:t>MOR 2 Photo Progress</a:t>
            </a:r>
            <a:endParaRPr lang="en-US" dirty="0"/>
          </a:p>
        </p:txBody>
      </p:sp>
      <p:sp>
        <p:nvSpPr>
          <p:cNvPr id="2" name="TextBox 1"/>
          <p:cNvSpPr txBox="1"/>
          <p:nvPr/>
        </p:nvSpPr>
        <p:spPr>
          <a:xfrm>
            <a:off x="228600" y="1687805"/>
            <a:ext cx="1066800" cy="369332"/>
          </a:xfrm>
          <a:prstGeom prst="rect">
            <a:avLst/>
          </a:prstGeom>
          <a:noFill/>
        </p:spPr>
        <p:txBody>
          <a:bodyPr wrap="square" rtlCol="0">
            <a:spAutoFit/>
          </a:bodyPr>
          <a:lstStyle/>
          <a:p>
            <a:r>
              <a:rPr lang="en-US" dirty="0" smtClean="0">
                <a:solidFill>
                  <a:schemeClr val="bg1"/>
                </a:solidFill>
              </a:rPr>
              <a:t>2011</a:t>
            </a:r>
            <a:endParaRPr lang="en-US" dirty="0">
              <a:solidFill>
                <a:schemeClr val="bg1"/>
              </a:solidFill>
            </a:endParaRPr>
          </a:p>
        </p:txBody>
      </p:sp>
      <p:pic>
        <p:nvPicPr>
          <p:cNvPr id="12" name="Picture Placeholder 2"/>
          <p:cNvPicPr>
            <a:picLocks noChangeAspect="1"/>
          </p:cNvPicPr>
          <p:nvPr/>
        </p:nvPicPr>
        <p:blipFill>
          <a:blip r:embed="rId4" cstate="print">
            <a:extLst>
              <a:ext uri="{28A0092B-C50C-407E-A947-70E740481C1C}">
                <a14:useLocalDpi xmlns:a14="http://schemas.microsoft.com/office/drawing/2010/main" val="0"/>
              </a:ext>
            </a:extLst>
          </a:blip>
          <a:srcRect t="9842" b="9842"/>
          <a:stretch>
            <a:fillRect/>
          </a:stretch>
        </p:blipFill>
        <p:spPr>
          <a:xfrm>
            <a:off x="4567385" y="1668715"/>
            <a:ext cx="4361489" cy="2627762"/>
          </a:xfrm>
          <a:prstGeom prst="rect">
            <a:avLst/>
          </a:prstGeom>
        </p:spPr>
      </p:pic>
      <p:sp>
        <p:nvSpPr>
          <p:cNvPr id="11" name="TextBox 10"/>
          <p:cNvSpPr txBox="1"/>
          <p:nvPr/>
        </p:nvSpPr>
        <p:spPr>
          <a:xfrm>
            <a:off x="4604599" y="1714561"/>
            <a:ext cx="1066800" cy="369332"/>
          </a:xfrm>
          <a:prstGeom prst="rect">
            <a:avLst/>
          </a:prstGeom>
          <a:noFill/>
        </p:spPr>
        <p:txBody>
          <a:bodyPr wrap="square" rtlCol="0">
            <a:spAutoFit/>
          </a:bodyPr>
          <a:lstStyle/>
          <a:p>
            <a:r>
              <a:rPr lang="en-US" dirty="0" smtClean="0">
                <a:solidFill>
                  <a:schemeClr val="bg1"/>
                </a:solidFill>
              </a:rPr>
              <a:t>2013</a:t>
            </a:r>
            <a:endParaRPr lang="en-US" dirty="0">
              <a:solidFill>
                <a:schemeClr val="bg1"/>
              </a:solidFill>
            </a:endParaRPr>
          </a:p>
        </p:txBody>
      </p:sp>
      <p:pic>
        <p:nvPicPr>
          <p:cNvPr id="17" name="Picture Placeholder 4"/>
          <p:cNvPicPr>
            <a:picLocks noChangeAspect="1"/>
          </p:cNvPicPr>
          <p:nvPr/>
        </p:nvPicPr>
        <p:blipFill>
          <a:blip r:embed="rId5" cstate="print">
            <a:extLst>
              <a:ext uri="{28A0092B-C50C-407E-A947-70E740481C1C}">
                <a14:useLocalDpi xmlns:a14="http://schemas.microsoft.com/office/drawing/2010/main" val="0"/>
              </a:ext>
            </a:extLst>
          </a:blip>
          <a:srcRect t="9842" b="9842"/>
          <a:stretch>
            <a:fillRect/>
          </a:stretch>
        </p:blipFill>
        <p:spPr>
          <a:xfrm>
            <a:off x="1871330" y="4133866"/>
            <a:ext cx="4343400" cy="2616864"/>
          </a:xfrm>
          <a:prstGeom prst="rect">
            <a:avLst/>
          </a:prstGeom>
        </p:spPr>
      </p:pic>
      <p:sp>
        <p:nvSpPr>
          <p:cNvPr id="13" name="TextBox 12"/>
          <p:cNvSpPr txBox="1"/>
          <p:nvPr/>
        </p:nvSpPr>
        <p:spPr>
          <a:xfrm>
            <a:off x="1857153" y="4156903"/>
            <a:ext cx="1066800" cy="369332"/>
          </a:xfrm>
          <a:prstGeom prst="rect">
            <a:avLst/>
          </a:prstGeom>
          <a:noFill/>
        </p:spPr>
        <p:txBody>
          <a:bodyPr wrap="square" rtlCol="0">
            <a:spAutoFit/>
          </a:bodyPr>
          <a:lstStyle/>
          <a:p>
            <a:r>
              <a:rPr lang="en-US" dirty="0" smtClean="0">
                <a:solidFill>
                  <a:schemeClr val="bg1"/>
                </a:solidFill>
              </a:rPr>
              <a:t>2014</a:t>
            </a:r>
            <a:endParaRPr lang="en-US" dirty="0">
              <a:solidFill>
                <a:schemeClr val="bg1"/>
              </a:solidFill>
            </a:endParaRPr>
          </a:p>
        </p:txBody>
      </p:sp>
    </p:spTree>
    <p:extLst>
      <p:ext uri="{BB962C8B-B14F-4D97-AF65-F5344CB8AC3E}">
        <p14:creationId xmlns:p14="http://schemas.microsoft.com/office/powerpoint/2010/main" val="1903387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Moab BLM</a:t>
            </a:r>
            <a:r>
              <a:rPr lang="en-US" dirty="0"/>
              <a:t/>
            </a:r>
            <a:br>
              <a:rPr lang="en-US" dirty="0"/>
            </a:br>
            <a:r>
              <a:rPr lang="en-US" dirty="0"/>
              <a:t>Cottonwood Follow Up : </a:t>
            </a:r>
            <a:r>
              <a:rPr lang="en-US" dirty="0" smtClean="0"/>
              <a:t>Rio Mesa</a:t>
            </a: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5715000" y="1752600"/>
            <a:ext cx="3048000" cy="4419600"/>
          </a:xfrm>
        </p:spPr>
        <p:txBody>
          <a:bodyPr>
            <a:normAutofit fontScale="92500" lnSpcReduction="10000"/>
          </a:bodyPr>
          <a:lstStyle/>
          <a:p>
            <a:r>
              <a:rPr lang="en-US" dirty="0"/>
              <a:t>8</a:t>
            </a:r>
            <a:r>
              <a:rPr lang="en-US" dirty="0" smtClean="0"/>
              <a:t> out of 16 plantings found alive</a:t>
            </a:r>
            <a:endParaRPr lang="en-US" dirty="0"/>
          </a:p>
          <a:p>
            <a:r>
              <a:rPr lang="en-US" dirty="0" smtClean="0"/>
              <a:t>GW Depth:</a:t>
            </a:r>
          </a:p>
          <a:p>
            <a:pPr lvl="1"/>
            <a:r>
              <a:rPr lang="en-US" dirty="0" smtClean="0"/>
              <a:t>Well 1: 7.4 </a:t>
            </a:r>
            <a:r>
              <a:rPr lang="en-US" dirty="0" err="1" smtClean="0"/>
              <a:t>ft</a:t>
            </a:r>
            <a:endParaRPr lang="en-US" dirty="0" smtClean="0"/>
          </a:p>
          <a:p>
            <a:pPr lvl="1"/>
            <a:r>
              <a:rPr lang="en-US" dirty="0" smtClean="0"/>
              <a:t>Well 2: 6.0 </a:t>
            </a:r>
            <a:r>
              <a:rPr lang="en-US" dirty="0" err="1" smtClean="0"/>
              <a:t>ft</a:t>
            </a:r>
            <a:endParaRPr lang="en-US" dirty="0" smtClean="0"/>
          </a:p>
          <a:p>
            <a:r>
              <a:rPr lang="en-US" dirty="0" smtClean="0"/>
              <a:t>Trees in Group 1 were identified and </a:t>
            </a:r>
            <a:r>
              <a:rPr lang="en-US" dirty="0"/>
              <a:t>tagged with appropriate test pit numbers</a:t>
            </a:r>
          </a:p>
          <a:p>
            <a:endParaRPr lang="en-US" dirty="0" smtClean="0"/>
          </a:p>
          <a:p>
            <a:pPr lvl="1"/>
            <a:endParaRPr lang="en-US" dirty="0" smtClean="0"/>
          </a:p>
          <a:p>
            <a:pPr marL="0" indent="0">
              <a:buNone/>
            </a:pPr>
            <a:endParaRPr lang="en-US" dirty="0"/>
          </a:p>
        </p:txBody>
      </p:sp>
      <p:sp>
        <p:nvSpPr>
          <p:cNvPr id="5" name="TextBox 4"/>
          <p:cNvSpPr txBox="1"/>
          <p:nvPr/>
        </p:nvSpPr>
        <p:spPr>
          <a:xfrm>
            <a:off x="685800" y="2667000"/>
            <a:ext cx="1257300" cy="646331"/>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2</a:t>
            </a:r>
            <a:endParaRPr lang="en-US" dirty="0">
              <a:solidFill>
                <a:schemeClr val="bg1"/>
              </a:solidFill>
            </a:endParaRPr>
          </a:p>
        </p:txBody>
      </p:sp>
      <p:sp>
        <p:nvSpPr>
          <p:cNvPr id="8" name="TextBox 7"/>
          <p:cNvSpPr txBox="1"/>
          <p:nvPr/>
        </p:nvSpPr>
        <p:spPr>
          <a:xfrm>
            <a:off x="1044648" y="4876800"/>
            <a:ext cx="1469951" cy="369332"/>
          </a:xfrm>
          <a:prstGeom prst="rect">
            <a:avLst/>
          </a:prstGeom>
          <a:noFill/>
        </p:spPr>
        <p:txBody>
          <a:bodyPr wrap="square" rtlCol="0">
            <a:spAutoFit/>
          </a:bodyPr>
          <a:lstStyle/>
          <a:p>
            <a:r>
              <a:rPr lang="en-US" dirty="0" err="1" smtClean="0">
                <a:solidFill>
                  <a:schemeClr val="bg1"/>
                </a:solidFill>
              </a:rPr>
              <a:t>Bridgetest</a:t>
            </a:r>
            <a:r>
              <a:rPr lang="en-US" dirty="0" smtClean="0">
                <a:solidFill>
                  <a:schemeClr val="bg1"/>
                </a:solidFill>
              </a:rPr>
              <a:t> 1</a:t>
            </a:r>
            <a:endParaRPr lang="en-US" dirty="0">
              <a:solidFill>
                <a:schemeClr val="bg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26781"/>
            <a:ext cx="4410075"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667000" y="3124200"/>
            <a:ext cx="1143000" cy="369332"/>
          </a:xfrm>
          <a:prstGeom prst="rect">
            <a:avLst/>
          </a:prstGeom>
          <a:noFill/>
        </p:spPr>
        <p:txBody>
          <a:bodyPr wrap="square" rtlCol="0">
            <a:spAutoFit/>
          </a:bodyPr>
          <a:lstStyle/>
          <a:p>
            <a:r>
              <a:rPr lang="en-US" dirty="0" smtClean="0">
                <a:solidFill>
                  <a:schemeClr val="bg1"/>
                </a:solidFill>
              </a:rPr>
              <a:t>Well 1</a:t>
            </a:r>
            <a:endParaRPr lang="en-US" dirty="0">
              <a:solidFill>
                <a:schemeClr val="bg1"/>
              </a:solidFill>
            </a:endParaRPr>
          </a:p>
        </p:txBody>
      </p:sp>
      <p:sp>
        <p:nvSpPr>
          <p:cNvPr id="10" name="TextBox 9"/>
          <p:cNvSpPr txBox="1"/>
          <p:nvPr/>
        </p:nvSpPr>
        <p:spPr>
          <a:xfrm>
            <a:off x="1595437" y="4507468"/>
            <a:ext cx="1143000" cy="369332"/>
          </a:xfrm>
          <a:prstGeom prst="rect">
            <a:avLst/>
          </a:prstGeom>
          <a:noFill/>
        </p:spPr>
        <p:txBody>
          <a:bodyPr wrap="square" rtlCol="0">
            <a:spAutoFit/>
          </a:bodyPr>
          <a:lstStyle/>
          <a:p>
            <a:r>
              <a:rPr lang="en-US" dirty="0" smtClean="0">
                <a:solidFill>
                  <a:schemeClr val="bg1"/>
                </a:solidFill>
              </a:rPr>
              <a:t>Well 2</a:t>
            </a:r>
            <a:endParaRPr lang="en-US" dirty="0">
              <a:solidFill>
                <a:schemeClr val="bg1"/>
              </a:solidFill>
            </a:endParaRPr>
          </a:p>
        </p:txBody>
      </p:sp>
      <p:sp>
        <p:nvSpPr>
          <p:cNvPr id="11" name="Rectangle 10"/>
          <p:cNvSpPr/>
          <p:nvPr/>
        </p:nvSpPr>
        <p:spPr>
          <a:xfrm>
            <a:off x="2895600" y="5556700"/>
            <a:ext cx="1981200" cy="952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Red</a:t>
            </a:r>
            <a:r>
              <a:rPr lang="en-US" dirty="0" smtClean="0">
                <a:solidFill>
                  <a:schemeClr val="tx1"/>
                </a:solidFill>
              </a:rPr>
              <a:t> = dead</a:t>
            </a:r>
          </a:p>
          <a:p>
            <a:pPr algn="ctr"/>
            <a:r>
              <a:rPr lang="en-US" dirty="0" smtClean="0">
                <a:solidFill>
                  <a:srgbClr val="00B050"/>
                </a:solidFill>
              </a:rPr>
              <a:t>Green</a:t>
            </a:r>
            <a:r>
              <a:rPr lang="en-US" dirty="0" smtClean="0">
                <a:solidFill>
                  <a:schemeClr val="tx1"/>
                </a:solidFill>
              </a:rPr>
              <a:t> = alive</a:t>
            </a:r>
          </a:p>
          <a:p>
            <a:pPr algn="ctr"/>
            <a:r>
              <a:rPr lang="en-US" dirty="0" smtClean="0">
                <a:solidFill>
                  <a:srgbClr val="0070C0"/>
                </a:solidFill>
              </a:rPr>
              <a:t>Blue</a:t>
            </a:r>
            <a:r>
              <a:rPr lang="en-US" dirty="0" smtClean="0">
                <a:solidFill>
                  <a:schemeClr val="tx1"/>
                </a:solidFill>
              </a:rPr>
              <a:t> = GW well</a:t>
            </a:r>
            <a:endParaRPr lang="en-US" dirty="0">
              <a:solidFill>
                <a:schemeClr val="tx1"/>
              </a:solidFill>
            </a:endParaRPr>
          </a:p>
        </p:txBody>
      </p:sp>
    </p:spTree>
    <p:extLst>
      <p:ext uri="{BB962C8B-B14F-4D97-AF65-F5344CB8AC3E}">
        <p14:creationId xmlns:p14="http://schemas.microsoft.com/office/powerpoint/2010/main" val="24107628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pic>
        <p:nvPicPr>
          <p:cNvPr id="5122" name="Picture 2" descr="E:\Dolores River Pics\IMG_32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199" y="1632639"/>
            <a:ext cx="3789063" cy="507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768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7696200" cy="762000"/>
          </a:xfrm>
        </p:spPr>
        <p:txBody>
          <a:bodyPr>
            <a:normAutofit fontScale="90000"/>
          </a:bodyPr>
          <a:lstStyle/>
          <a:p>
            <a:pPr algn="ctr"/>
            <a:r>
              <a:rPr lang="en-US" dirty="0" err="1" smtClean="0"/>
              <a:t>Tres</a:t>
            </a:r>
            <a:r>
              <a:rPr lang="en-US" dirty="0" smtClean="0"/>
              <a:t> Rios BLM</a:t>
            </a:r>
            <a:br>
              <a:rPr lang="en-US" dirty="0" smtClean="0"/>
            </a:br>
            <a:r>
              <a:rPr lang="en-US" dirty="0" smtClean="0"/>
              <a:t>Disappointment Creek</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853" t="25603" r="3633" b="2897"/>
          <a:stretch/>
        </p:blipFill>
        <p:spPr>
          <a:xfrm>
            <a:off x="2362200" y="1600199"/>
            <a:ext cx="4038600" cy="5015055"/>
          </a:xfrm>
          <a:prstGeom prst="rect">
            <a:avLst/>
          </a:prstGeom>
          <a:ln>
            <a:solidFill>
              <a:schemeClr val="tx1"/>
            </a:solidFill>
          </a:ln>
        </p:spPr>
      </p:pic>
    </p:spTree>
    <p:extLst>
      <p:ext uri="{BB962C8B-B14F-4D97-AF65-F5344CB8AC3E}">
        <p14:creationId xmlns:p14="http://schemas.microsoft.com/office/powerpoint/2010/main" val="3800010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152400"/>
            <a:ext cx="7391400" cy="1600200"/>
          </a:xfrm>
        </p:spPr>
        <p:txBody>
          <a:bodyPr>
            <a:normAutofit/>
          </a:bodyPr>
          <a:lstStyle/>
          <a:p>
            <a:pPr algn="ctr"/>
            <a:r>
              <a:rPr lang="en-US" dirty="0" smtClean="0"/>
              <a:t>Disappointment Creek Findings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4012" y="5508679"/>
            <a:ext cx="544021" cy="788437"/>
          </a:xfrm>
          <a:prstGeom prst="rect">
            <a:avLst/>
          </a:prstGeom>
        </p:spPr>
      </p:pic>
      <p:sp>
        <p:nvSpPr>
          <p:cNvPr id="10" name="Text Placeholder 5"/>
          <p:cNvSpPr txBox="1">
            <a:spLocks/>
          </p:cNvSpPr>
          <p:nvPr/>
        </p:nvSpPr>
        <p:spPr>
          <a:xfrm>
            <a:off x="457200" y="1633871"/>
            <a:ext cx="2743202" cy="3591738"/>
          </a:xfrm>
          <a:prstGeom prst="rect">
            <a:avLst/>
          </a:prstGeom>
          <a:solidFill>
            <a:schemeClr val="accent2"/>
          </a:solidFill>
          <a:ln w="50800" cap="sq" cmpd="dbl" algn="ctr">
            <a:solidFill>
              <a:schemeClr val="accent2"/>
            </a:solidFill>
            <a:prstDash val="solid"/>
            <a:miter lim="800000"/>
          </a:ln>
          <a:effectLst/>
        </p:spPr>
        <p:txBody>
          <a:bodyPr vert="horz" lIns="137160" tIns="182880" rIns="137160" bIns="91440">
            <a:noAutofit/>
          </a:bodyPr>
          <a:lstStyle>
            <a:lvl1pPr marL="0" indent="0" algn="l" rtl="0" eaLnBrk="1" latinLnBrk="0" hangingPunct="1">
              <a:spcBef>
                <a:spcPts val="700"/>
              </a:spcBef>
              <a:spcAft>
                <a:spcPts val="1000"/>
              </a:spcAft>
              <a:buClr>
                <a:schemeClr val="accent2"/>
              </a:buClr>
              <a:buSzPct val="60000"/>
              <a:buFont typeface="Wingdings"/>
              <a:buNone/>
              <a:defRPr kumimoji="0" sz="18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r>
              <a:rPr lang="en-US" sz="1400" b="1" dirty="0" smtClean="0"/>
              <a:t>2014 </a:t>
            </a:r>
            <a:r>
              <a:rPr lang="en-US" sz="1400" b="1" dirty="0"/>
              <a:t>Progress Reporting Status </a:t>
            </a:r>
            <a:endParaRPr lang="en-US" sz="1400" dirty="0"/>
          </a:p>
          <a:p>
            <a:r>
              <a:rPr lang="en-US" sz="1400" dirty="0"/>
              <a:t> Native/desirable species cover 31-50% of site </a:t>
            </a:r>
          </a:p>
          <a:p>
            <a:r>
              <a:rPr lang="en-US" sz="1400" dirty="0"/>
              <a:t> Tamarisk covers 16-30% of site </a:t>
            </a:r>
          </a:p>
          <a:p>
            <a:r>
              <a:rPr lang="en-US" sz="1400" dirty="0"/>
              <a:t> All other non-natives cover 16-30% of site </a:t>
            </a:r>
          </a:p>
          <a:p>
            <a:r>
              <a:rPr lang="en-US" sz="1400" dirty="0"/>
              <a:t> Tamarisk beetle observed. Signs of defoliation include dropped foliage and distressed mature tamarisk </a:t>
            </a:r>
          </a:p>
          <a:p>
            <a:endParaRPr lang="en-US" sz="14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685262"/>
            <a:ext cx="5560158" cy="3540346"/>
          </a:xfrm>
          <a:prstGeom prst="rect">
            <a:avLst/>
          </a:prstGeom>
        </p:spPr>
      </p:pic>
      <p:cxnSp>
        <p:nvCxnSpPr>
          <p:cNvPr id="12" name="Straight Arrow Connector 11"/>
          <p:cNvCxnSpPr>
            <a:stCxn id="13" idx="2"/>
          </p:cNvCxnSpPr>
          <p:nvPr/>
        </p:nvCxnSpPr>
        <p:spPr>
          <a:xfrm flipH="1" flipV="1">
            <a:off x="5410200" y="4191000"/>
            <a:ext cx="421306" cy="22859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29000" y="5341422"/>
            <a:ext cx="4805012" cy="11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smtClean="0">
                <a:solidFill>
                  <a:schemeClr val="tx1"/>
                </a:solidFill>
              </a:rPr>
              <a:t>Canada thistle infestation</a:t>
            </a:r>
          </a:p>
          <a:p>
            <a:pPr marL="285750" indent="-285750">
              <a:buFont typeface="Arial" panose="020B0604020202020204" pitchFamily="34" charset="0"/>
              <a:buChar char="•"/>
            </a:pPr>
            <a:r>
              <a:rPr lang="en-US" dirty="0" smtClean="0">
                <a:solidFill>
                  <a:schemeClr val="tx1"/>
                </a:solidFill>
              </a:rPr>
              <a:t>Russian knapweed scattered throughout site at an average density of 15%</a:t>
            </a:r>
          </a:p>
          <a:p>
            <a:pPr algn="ctr"/>
            <a:endParaRPr lang="en-US" dirty="0" smtClean="0">
              <a:solidFill>
                <a:schemeClr val="tx1"/>
              </a:solidFill>
            </a:endParaRPr>
          </a:p>
        </p:txBody>
      </p:sp>
    </p:spTree>
    <p:extLst>
      <p:ext uri="{BB962C8B-B14F-4D97-AF65-F5344CB8AC3E}">
        <p14:creationId xmlns:p14="http://schemas.microsoft.com/office/powerpoint/2010/main" val="603547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4"/>
          <p:cNvPicPr>
            <a:picLocks noChangeAspect="1"/>
          </p:cNvPicPr>
          <p:nvPr/>
        </p:nvPicPr>
        <p:blipFill>
          <a:blip r:embed="rId3" cstate="print">
            <a:extLst>
              <a:ext uri="{28A0092B-C50C-407E-A947-70E740481C1C}">
                <a14:useLocalDpi xmlns:a14="http://schemas.microsoft.com/office/drawing/2010/main" val="0"/>
              </a:ext>
            </a:extLst>
          </a:blip>
          <a:srcRect t="9842" b="9842"/>
          <a:stretch>
            <a:fillRect/>
          </a:stretch>
        </p:blipFill>
        <p:spPr>
          <a:xfrm>
            <a:off x="2438400" y="4082141"/>
            <a:ext cx="4495800" cy="2708683"/>
          </a:xfrm>
          <a:prstGeom prst="rect">
            <a:avLst/>
          </a:prstGeom>
        </p:spPr>
      </p:pic>
      <p:pic>
        <p:nvPicPr>
          <p:cNvPr id="15" name="Picture Placeholder 2"/>
          <p:cNvPicPr>
            <a:picLocks noChangeAspect="1"/>
          </p:cNvPicPr>
          <p:nvPr/>
        </p:nvPicPr>
        <p:blipFill>
          <a:blip r:embed="rId4" cstate="print">
            <a:extLst>
              <a:ext uri="{28A0092B-C50C-407E-A947-70E740481C1C}">
                <a14:useLocalDpi xmlns:a14="http://schemas.microsoft.com/office/drawing/2010/main" val="0"/>
              </a:ext>
            </a:extLst>
          </a:blip>
          <a:srcRect t="9842" b="9842"/>
          <a:stretch>
            <a:fillRect/>
          </a:stretch>
        </p:blipFill>
        <p:spPr>
          <a:xfrm>
            <a:off x="4343400" y="1675514"/>
            <a:ext cx="4607464" cy="2775959"/>
          </a:xfrm>
          <a:prstGeom prst="rect">
            <a:avLst/>
          </a:prstGeom>
        </p:spPr>
      </p:pic>
      <p:pic>
        <p:nvPicPr>
          <p:cNvPr id="14" name="Picture Placeholder 6" descr="IMG_0090.jpg"/>
          <p:cNvPicPr>
            <a:picLocks noChangeAspect="1"/>
          </p:cNvPicPr>
          <p:nvPr/>
        </p:nvPicPr>
        <p:blipFill>
          <a:blip r:embed="rId5" cstate="print"/>
          <a:srcRect l="7776" r="7776"/>
          <a:stretch>
            <a:fillRect/>
          </a:stretch>
        </p:blipFill>
        <p:spPr>
          <a:xfrm>
            <a:off x="100193" y="1638300"/>
            <a:ext cx="3938407" cy="2372858"/>
          </a:xfrm>
          <a:prstGeom prst="rect">
            <a:avLst/>
          </a:prstGeom>
        </p:spPr>
      </p:pic>
      <p:sp>
        <p:nvSpPr>
          <p:cNvPr id="3" name="Title 3"/>
          <p:cNvSpPr>
            <a:spLocks noGrp="1"/>
          </p:cNvSpPr>
          <p:nvPr>
            <p:ph type="title"/>
          </p:nvPr>
        </p:nvSpPr>
        <p:spPr>
          <a:xfrm>
            <a:off x="762000" y="17721"/>
            <a:ext cx="8001000" cy="1600200"/>
          </a:xfrm>
        </p:spPr>
        <p:txBody>
          <a:bodyPr>
            <a:normAutofit/>
          </a:bodyPr>
          <a:lstStyle/>
          <a:p>
            <a:pPr algn="ctr"/>
            <a:r>
              <a:rPr lang="en-US" dirty="0" smtClean="0"/>
              <a:t>Disappointment Creek Photos</a:t>
            </a:r>
            <a:endParaRPr lang="en-US" dirty="0"/>
          </a:p>
        </p:txBody>
      </p:sp>
      <p:sp>
        <p:nvSpPr>
          <p:cNvPr id="2" name="TextBox 1"/>
          <p:cNvSpPr txBox="1"/>
          <p:nvPr/>
        </p:nvSpPr>
        <p:spPr>
          <a:xfrm>
            <a:off x="457200" y="1905000"/>
            <a:ext cx="1066800" cy="369332"/>
          </a:xfrm>
          <a:prstGeom prst="rect">
            <a:avLst/>
          </a:prstGeom>
          <a:noFill/>
        </p:spPr>
        <p:txBody>
          <a:bodyPr wrap="square" rtlCol="0">
            <a:spAutoFit/>
          </a:bodyPr>
          <a:lstStyle/>
          <a:p>
            <a:r>
              <a:rPr lang="en-US" dirty="0" smtClean="0"/>
              <a:t>2011</a:t>
            </a:r>
            <a:endParaRPr lang="en-US" dirty="0"/>
          </a:p>
        </p:txBody>
      </p:sp>
      <p:sp>
        <p:nvSpPr>
          <p:cNvPr id="13" name="TextBox 12"/>
          <p:cNvSpPr txBox="1"/>
          <p:nvPr/>
        </p:nvSpPr>
        <p:spPr>
          <a:xfrm>
            <a:off x="2819400" y="4082141"/>
            <a:ext cx="1066800" cy="369332"/>
          </a:xfrm>
          <a:prstGeom prst="rect">
            <a:avLst/>
          </a:prstGeom>
          <a:noFill/>
        </p:spPr>
        <p:txBody>
          <a:bodyPr wrap="square" rtlCol="0">
            <a:spAutoFit/>
          </a:bodyPr>
          <a:lstStyle/>
          <a:p>
            <a:r>
              <a:rPr lang="en-US" dirty="0" smtClean="0"/>
              <a:t>2014</a:t>
            </a:r>
            <a:endParaRPr lang="en-US" dirty="0"/>
          </a:p>
        </p:txBody>
      </p:sp>
      <p:sp>
        <p:nvSpPr>
          <p:cNvPr id="11" name="TextBox 10"/>
          <p:cNvSpPr txBox="1"/>
          <p:nvPr/>
        </p:nvSpPr>
        <p:spPr>
          <a:xfrm>
            <a:off x="4800600" y="1905000"/>
            <a:ext cx="1066800" cy="369332"/>
          </a:xfrm>
          <a:prstGeom prst="rect">
            <a:avLst/>
          </a:prstGeom>
          <a:noFill/>
        </p:spPr>
        <p:txBody>
          <a:bodyPr wrap="square" rtlCol="0">
            <a:spAutoFit/>
          </a:bodyPr>
          <a:lstStyle/>
          <a:p>
            <a:r>
              <a:rPr lang="en-US" dirty="0" smtClean="0"/>
              <a:t>2013</a:t>
            </a:r>
            <a:endParaRPr lang="en-US" dirty="0"/>
          </a:p>
        </p:txBody>
      </p:sp>
    </p:spTree>
    <p:extLst>
      <p:ext uri="{BB962C8B-B14F-4D97-AF65-F5344CB8AC3E}">
        <p14:creationId xmlns:p14="http://schemas.microsoft.com/office/powerpoint/2010/main" val="1322115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7696200" cy="762000"/>
          </a:xfrm>
        </p:spPr>
        <p:txBody>
          <a:bodyPr>
            <a:normAutofit fontScale="90000"/>
          </a:bodyPr>
          <a:lstStyle/>
          <a:p>
            <a:pPr algn="ctr"/>
            <a:r>
              <a:rPr lang="en-US" dirty="0" err="1" smtClean="0"/>
              <a:t>Tres</a:t>
            </a:r>
            <a:r>
              <a:rPr lang="en-US" dirty="0" smtClean="0"/>
              <a:t> Rios BLM</a:t>
            </a:r>
            <a:br>
              <a:rPr lang="en-US" dirty="0" smtClean="0"/>
            </a:br>
            <a:r>
              <a:rPr lang="en-US" dirty="0" smtClean="0"/>
              <a:t>Big Gypsum</a:t>
            </a:r>
            <a:endParaRPr lang="en-US" dirty="0"/>
          </a:p>
        </p:txBody>
      </p:sp>
      <p:pic>
        <p:nvPicPr>
          <p:cNvPr id="7" name="Content Placeholder 6" descr="scan0001.tif"/>
          <p:cNvPicPr>
            <a:picLocks noGrp="1" noChangeAspect="1"/>
          </p:cNvPicPr>
          <p:nvPr>
            <p:ph sz="quarter" idx="1"/>
          </p:nvPr>
        </p:nvPicPr>
        <p:blipFill>
          <a:blip r:embed="rId3" cstate="print"/>
          <a:stretch>
            <a:fillRect/>
          </a:stretch>
        </p:blipFill>
        <p:spPr>
          <a:xfrm>
            <a:off x="2514600" y="1676399"/>
            <a:ext cx="3886200" cy="5029863"/>
          </a:xfrm>
        </p:spPr>
      </p:pic>
    </p:spTree>
    <p:extLst>
      <p:ext uri="{BB962C8B-B14F-4D97-AF65-F5344CB8AC3E}">
        <p14:creationId xmlns:p14="http://schemas.microsoft.com/office/powerpoint/2010/main" val="1011891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399" y="152400"/>
            <a:ext cx="5843491" cy="1600200"/>
          </a:xfrm>
        </p:spPr>
        <p:txBody>
          <a:bodyPr>
            <a:normAutofit/>
          </a:bodyPr>
          <a:lstStyle/>
          <a:p>
            <a:pPr algn="ctr"/>
            <a:r>
              <a:rPr lang="en-US" dirty="0" smtClean="0"/>
              <a:t>Big Gypsum Findings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425" y="1752600"/>
            <a:ext cx="4230260" cy="274245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012" y="5508679"/>
            <a:ext cx="544021" cy="788437"/>
          </a:xfrm>
          <a:prstGeom prst="rect">
            <a:avLst/>
          </a:prstGeom>
        </p:spPr>
      </p:pic>
      <p:cxnSp>
        <p:nvCxnSpPr>
          <p:cNvPr id="7" name="Straight Arrow Connector 6"/>
          <p:cNvCxnSpPr/>
          <p:nvPr/>
        </p:nvCxnSpPr>
        <p:spPr>
          <a:xfrm flipV="1">
            <a:off x="6400800" y="3276600"/>
            <a:ext cx="0" cy="1295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770907" y="4745715"/>
            <a:ext cx="3533582" cy="1525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Russian knapweed infestation, scattered across site along SE perimeter in average densities of 50-80% in this area. Thinning to an overall density of approximately 1% across site</a:t>
            </a:r>
          </a:p>
          <a:p>
            <a:pPr algn="ctr"/>
            <a:endParaRPr lang="en-US" dirty="0" smtClean="0">
              <a:solidFill>
                <a:schemeClr val="tx1"/>
              </a:solidFill>
            </a:endParaRPr>
          </a:p>
        </p:txBody>
      </p:sp>
      <p:sp>
        <p:nvSpPr>
          <p:cNvPr id="10" name="Text Placeholder 5"/>
          <p:cNvSpPr txBox="1">
            <a:spLocks/>
          </p:cNvSpPr>
          <p:nvPr/>
        </p:nvSpPr>
        <p:spPr>
          <a:xfrm>
            <a:off x="609598" y="1752600"/>
            <a:ext cx="3886201" cy="3962400"/>
          </a:xfrm>
          <a:prstGeom prst="rect">
            <a:avLst/>
          </a:prstGeom>
          <a:solidFill>
            <a:schemeClr val="accent2"/>
          </a:solidFill>
          <a:ln w="50800" cap="sq" cmpd="dbl" algn="ctr">
            <a:solidFill>
              <a:schemeClr val="accent2"/>
            </a:solidFill>
            <a:prstDash val="solid"/>
            <a:miter lim="800000"/>
          </a:ln>
          <a:effectLst/>
        </p:spPr>
        <p:txBody>
          <a:bodyPr vert="horz" lIns="137160" tIns="182880" rIns="137160" bIns="91440">
            <a:normAutofit fontScale="25000" lnSpcReduction="20000"/>
          </a:bodyPr>
          <a:lstStyle>
            <a:lvl1pPr marL="0" indent="0" algn="l" rtl="0" eaLnBrk="1" latinLnBrk="0" hangingPunct="1">
              <a:spcBef>
                <a:spcPts val="700"/>
              </a:spcBef>
              <a:spcAft>
                <a:spcPts val="1000"/>
              </a:spcAft>
              <a:buClr>
                <a:schemeClr val="accent2"/>
              </a:buClr>
              <a:buSzPct val="60000"/>
              <a:buFont typeface="Wingdings"/>
              <a:buNone/>
              <a:defRPr kumimoji="0" sz="18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r>
              <a:rPr lang="en-US" sz="5600" dirty="0" smtClean="0"/>
              <a:t> </a:t>
            </a:r>
            <a:r>
              <a:rPr lang="en-US" sz="5600" dirty="0"/>
              <a:t>Tamarisk </a:t>
            </a:r>
            <a:r>
              <a:rPr lang="en-US" sz="5600" dirty="0" err="1"/>
              <a:t>resprouts</a:t>
            </a:r>
            <a:r>
              <a:rPr lang="en-US" sz="5600" dirty="0"/>
              <a:t> were present at a density of 1-4% throughout </a:t>
            </a:r>
            <a:r>
              <a:rPr lang="en-US" sz="5600" dirty="0" smtClean="0"/>
              <a:t>site</a:t>
            </a:r>
          </a:p>
          <a:p>
            <a:r>
              <a:rPr lang="en-US" sz="5600" dirty="0"/>
              <a:t> </a:t>
            </a:r>
            <a:r>
              <a:rPr lang="en-US" sz="5600" dirty="0" err="1"/>
              <a:t>Kochia</a:t>
            </a:r>
            <a:r>
              <a:rPr lang="en-US" sz="5600" dirty="0"/>
              <a:t> dominant on northeast perimeter </a:t>
            </a:r>
            <a:r>
              <a:rPr lang="en-US" sz="5600" dirty="0" smtClean="0"/>
              <a:t> </a:t>
            </a:r>
            <a:endParaRPr lang="en-US" sz="5600" dirty="0"/>
          </a:p>
          <a:p>
            <a:r>
              <a:rPr lang="en-US" sz="5600" b="1" dirty="0" smtClean="0"/>
              <a:t>2014 </a:t>
            </a:r>
            <a:r>
              <a:rPr lang="en-US" sz="5600" b="1" dirty="0"/>
              <a:t>Progress Reporting Status </a:t>
            </a:r>
            <a:endParaRPr lang="en-US" sz="5600" dirty="0"/>
          </a:p>
          <a:p>
            <a:r>
              <a:rPr lang="en-US" sz="5600" dirty="0"/>
              <a:t> Native/desirable species cover 31-50% of site </a:t>
            </a:r>
          </a:p>
          <a:p>
            <a:r>
              <a:rPr lang="en-US" sz="5600" dirty="0" smtClean="0"/>
              <a:t> </a:t>
            </a:r>
            <a:r>
              <a:rPr lang="en-US" sz="5600" dirty="0"/>
              <a:t>All other non-natives cover 51-75% of site </a:t>
            </a:r>
          </a:p>
          <a:p>
            <a:r>
              <a:rPr lang="en-US" sz="5600" dirty="0"/>
              <a:t> Beetle defoliation present; most prominent on mature tamarisk stands </a:t>
            </a:r>
          </a:p>
          <a:p>
            <a:r>
              <a:rPr lang="en-US" sz="5600" dirty="0"/>
              <a:t> Total vegetation canopy cover is more than 75% of site </a:t>
            </a:r>
          </a:p>
          <a:p>
            <a:endParaRPr lang="en-US" sz="4800" dirty="0" smtClean="0"/>
          </a:p>
          <a:p>
            <a:endParaRPr lang="en-US" sz="4800" dirty="0" smtClean="0"/>
          </a:p>
          <a:p>
            <a:endParaRPr lang="en-US" sz="4800" dirty="0" smtClean="0"/>
          </a:p>
          <a:p>
            <a:endParaRPr lang="en-US" sz="4800" dirty="0" smtClean="0"/>
          </a:p>
          <a:p>
            <a:endParaRPr lang="en-US" sz="4800" dirty="0" smtClean="0"/>
          </a:p>
          <a:p>
            <a:endParaRPr lang="en-US" sz="4800" dirty="0"/>
          </a:p>
        </p:txBody>
      </p:sp>
    </p:spTree>
    <p:extLst>
      <p:ext uri="{BB962C8B-B14F-4D97-AF65-F5344CB8AC3E}">
        <p14:creationId xmlns:p14="http://schemas.microsoft.com/office/powerpoint/2010/main" val="1721080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762000" y="17721"/>
            <a:ext cx="6781800" cy="1600200"/>
          </a:xfrm>
        </p:spPr>
        <p:txBody>
          <a:bodyPr>
            <a:normAutofit/>
          </a:bodyPr>
          <a:lstStyle/>
          <a:p>
            <a:pPr algn="ctr"/>
            <a:r>
              <a:rPr lang="en-US" dirty="0" smtClean="0"/>
              <a:t>Big Gypsum Photo Progress</a:t>
            </a:r>
            <a:endParaRPr lang="en-US" dirty="0"/>
          </a:p>
        </p:txBody>
      </p:sp>
      <p:pic>
        <p:nvPicPr>
          <p:cNvPr id="8" name="Picture Placeholder 6" descr="IMG_0060.jpg"/>
          <p:cNvPicPr>
            <a:picLocks noChangeAspect="1"/>
          </p:cNvPicPr>
          <p:nvPr/>
        </p:nvPicPr>
        <p:blipFill>
          <a:blip r:embed="rId3" cstate="print"/>
          <a:srcRect l="8407" r="8407"/>
          <a:stretch>
            <a:fillRect/>
          </a:stretch>
        </p:blipFill>
        <p:spPr>
          <a:xfrm>
            <a:off x="304800" y="1787056"/>
            <a:ext cx="4217448" cy="2540978"/>
          </a:xfrm>
          <a:prstGeom prst="rect">
            <a:avLst/>
          </a:prstGeom>
        </p:spPr>
      </p:pic>
      <p:sp>
        <p:nvSpPr>
          <p:cNvPr id="2" name="TextBox 1"/>
          <p:cNvSpPr txBox="1"/>
          <p:nvPr/>
        </p:nvSpPr>
        <p:spPr>
          <a:xfrm>
            <a:off x="457200" y="1905000"/>
            <a:ext cx="1066800" cy="369332"/>
          </a:xfrm>
          <a:prstGeom prst="rect">
            <a:avLst/>
          </a:prstGeom>
          <a:noFill/>
        </p:spPr>
        <p:txBody>
          <a:bodyPr wrap="square" rtlCol="0">
            <a:spAutoFit/>
          </a:bodyPr>
          <a:lstStyle/>
          <a:p>
            <a:r>
              <a:rPr lang="en-US" dirty="0" smtClean="0"/>
              <a:t>2011</a:t>
            </a:r>
            <a:endParaRPr lang="en-US" dirty="0"/>
          </a:p>
        </p:txBody>
      </p:sp>
      <p:pic>
        <p:nvPicPr>
          <p:cNvPr id="12" name="Picture Placeholder 4"/>
          <p:cNvPicPr>
            <a:picLocks noChangeAspect="1"/>
          </p:cNvPicPr>
          <p:nvPr/>
        </p:nvPicPr>
        <p:blipFill>
          <a:blip r:embed="rId4" cstate="print">
            <a:extLst>
              <a:ext uri="{28A0092B-C50C-407E-A947-70E740481C1C}">
                <a14:useLocalDpi xmlns:a14="http://schemas.microsoft.com/office/drawing/2010/main" val="0"/>
              </a:ext>
            </a:extLst>
          </a:blip>
          <a:srcRect t="9842" b="9842"/>
          <a:stretch>
            <a:fillRect/>
          </a:stretch>
        </p:blipFill>
        <p:spPr>
          <a:xfrm>
            <a:off x="2054405" y="3886200"/>
            <a:ext cx="4679565" cy="2819400"/>
          </a:xfrm>
          <a:prstGeom prst="rect">
            <a:avLst/>
          </a:prstGeom>
        </p:spPr>
      </p:pic>
      <p:pic>
        <p:nvPicPr>
          <p:cNvPr id="10" name="Picture Placeholder 2"/>
          <p:cNvPicPr>
            <a:picLocks noChangeAspect="1"/>
          </p:cNvPicPr>
          <p:nvPr/>
        </p:nvPicPr>
        <p:blipFill>
          <a:blip r:embed="rId5" cstate="print">
            <a:extLst>
              <a:ext uri="{28A0092B-C50C-407E-A947-70E740481C1C}">
                <a14:useLocalDpi xmlns:a14="http://schemas.microsoft.com/office/drawing/2010/main" val="0"/>
              </a:ext>
            </a:extLst>
          </a:blip>
          <a:srcRect t="9842" b="9842"/>
          <a:stretch>
            <a:fillRect/>
          </a:stretch>
        </p:blipFill>
        <p:spPr>
          <a:xfrm>
            <a:off x="4759842" y="1769335"/>
            <a:ext cx="4414284" cy="2659570"/>
          </a:xfrm>
          <a:prstGeom prst="rect">
            <a:avLst/>
          </a:prstGeom>
        </p:spPr>
      </p:pic>
      <p:sp>
        <p:nvSpPr>
          <p:cNvPr id="11" name="TextBox 10"/>
          <p:cNvSpPr txBox="1"/>
          <p:nvPr/>
        </p:nvSpPr>
        <p:spPr>
          <a:xfrm>
            <a:off x="4800600" y="1905000"/>
            <a:ext cx="1066800" cy="369332"/>
          </a:xfrm>
          <a:prstGeom prst="rect">
            <a:avLst/>
          </a:prstGeom>
          <a:noFill/>
        </p:spPr>
        <p:txBody>
          <a:bodyPr wrap="square" rtlCol="0">
            <a:spAutoFit/>
          </a:bodyPr>
          <a:lstStyle/>
          <a:p>
            <a:r>
              <a:rPr lang="en-US" dirty="0" smtClean="0"/>
              <a:t>2013</a:t>
            </a:r>
            <a:endParaRPr lang="en-US" dirty="0"/>
          </a:p>
        </p:txBody>
      </p:sp>
      <p:sp>
        <p:nvSpPr>
          <p:cNvPr id="13" name="TextBox 12"/>
          <p:cNvSpPr txBox="1"/>
          <p:nvPr/>
        </p:nvSpPr>
        <p:spPr>
          <a:xfrm>
            <a:off x="2819400" y="3958702"/>
            <a:ext cx="1066800" cy="369332"/>
          </a:xfrm>
          <a:prstGeom prst="rect">
            <a:avLst/>
          </a:prstGeom>
          <a:noFill/>
        </p:spPr>
        <p:txBody>
          <a:bodyPr wrap="square" rtlCol="0">
            <a:spAutoFit/>
          </a:bodyPr>
          <a:lstStyle/>
          <a:p>
            <a:r>
              <a:rPr lang="en-US" dirty="0" smtClean="0"/>
              <a:t>2014</a:t>
            </a:r>
            <a:endParaRPr lang="en-US" dirty="0"/>
          </a:p>
        </p:txBody>
      </p:sp>
    </p:spTree>
    <p:extLst>
      <p:ext uri="{BB962C8B-B14F-4D97-AF65-F5344CB8AC3E}">
        <p14:creationId xmlns:p14="http://schemas.microsoft.com/office/powerpoint/2010/main" val="2043935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2382</TotalTime>
  <Words>1744</Words>
  <Application>Microsoft Office PowerPoint</Application>
  <PresentationFormat>On-screen Show (4:3)</PresentationFormat>
  <Paragraphs>284</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Median</vt:lpstr>
      <vt:lpstr>2014 Dolores river restoration Rapid Monitoring and cottonwood suitability follow up</vt:lpstr>
      <vt:lpstr>2014 Rapid Monitoring and Cottonwood Sites</vt:lpstr>
      <vt:lpstr>Tres Rios BLM Field Office</vt:lpstr>
      <vt:lpstr>Tres Rios BLM Disappointment Creek</vt:lpstr>
      <vt:lpstr>Disappointment Creek Findings</vt:lpstr>
      <vt:lpstr>Disappointment Creek Photos</vt:lpstr>
      <vt:lpstr>Tres Rios BLM Big Gypsum</vt:lpstr>
      <vt:lpstr>Big Gypsum Findings</vt:lpstr>
      <vt:lpstr>Big Gypsum Photo Progress</vt:lpstr>
      <vt:lpstr>Big Gypsum Photo Progress</vt:lpstr>
      <vt:lpstr>Tres Rios Biocontrol (Site 2)</vt:lpstr>
      <vt:lpstr>Uncompahgre BLM Field Office</vt:lpstr>
      <vt:lpstr>Polygons 109A-112A (formerly known in 2012 as the Dolores River (DR) Monitoring Stretch) </vt:lpstr>
      <vt:lpstr>PowerPoint Presentation</vt:lpstr>
      <vt:lpstr>San Miguel River</vt:lpstr>
      <vt:lpstr>Insert aerial image PDF here</vt:lpstr>
      <vt:lpstr>Uncompahgre BLM Biocontrol Site 3</vt:lpstr>
      <vt:lpstr>Uncompahgre BLM Biocontrol Site 4</vt:lpstr>
      <vt:lpstr>Uncompahgre BLM Cottonwood Follow Up : Boat Ramp</vt:lpstr>
      <vt:lpstr>Uncompahgre BLM Cottonwood Follow Up : Bridge Test</vt:lpstr>
      <vt:lpstr>Uncompahgre BLM Cottonwood Follow Up : HWY 141</vt:lpstr>
      <vt:lpstr>Grand Junction BLM Field Office</vt:lpstr>
      <vt:lpstr>Grand Junction Biocontrol 1</vt:lpstr>
      <vt:lpstr>Grand Junction BLM Cottonwood Follow Up : 139NorthRR</vt:lpstr>
      <vt:lpstr>Grand Junction BLM Cottonwood Follow Up : OP2</vt:lpstr>
      <vt:lpstr>Grand Junction BLM Cottonwood Follow Up : OP7</vt:lpstr>
      <vt:lpstr>Grand Junction BLM Cottonwood Follow Up : CCBLM04</vt:lpstr>
      <vt:lpstr>Moab BLM Field Office</vt:lpstr>
      <vt:lpstr>Moab BLM : MOR 1 &amp; 2  </vt:lpstr>
      <vt:lpstr>Insert aerial image PDF here</vt:lpstr>
      <vt:lpstr>MOR 2 Photo Progress</vt:lpstr>
      <vt:lpstr>Moab BLM Cottonwood Follow Up : Rio Mesa</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Rapid Monitoring Report</dc:title>
  <dc:creator>Shannon</dc:creator>
  <cp:lastModifiedBy>Daniel</cp:lastModifiedBy>
  <cp:revision>187</cp:revision>
  <cp:lastPrinted>2013-08-28T19:11:52Z</cp:lastPrinted>
  <dcterms:created xsi:type="dcterms:W3CDTF">2006-08-16T00:00:00Z</dcterms:created>
  <dcterms:modified xsi:type="dcterms:W3CDTF">2014-10-28T17:50:46Z</dcterms:modified>
</cp:coreProperties>
</file>